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5" r:id="rId2"/>
    <p:sldId id="272" r:id="rId3"/>
    <p:sldId id="271" r:id="rId4"/>
    <p:sldId id="262" r:id="rId5"/>
    <p:sldId id="274" r:id="rId6"/>
    <p:sldId id="256" r:id="rId7"/>
    <p:sldId id="265" r:id="rId8"/>
    <p:sldId id="266" r:id="rId9"/>
    <p:sldId id="260" r:id="rId10"/>
    <p:sldId id="268" r:id="rId11"/>
    <p:sldId id="261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AABB"/>
    <a:srgbClr val="34A4E9"/>
    <a:srgbClr val="B2E4F4"/>
    <a:srgbClr val="88CEC6"/>
    <a:srgbClr val="1CE450"/>
    <a:srgbClr val="34A4EA"/>
    <a:srgbClr val="96CEFF"/>
    <a:srgbClr val="35A4EA"/>
    <a:srgbClr val="FFFFFF"/>
    <a:srgbClr val="5867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PN%20FIles\WCPU_Statistics\Stats%20through%20the%20years\Stats_Through_The_Year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PN%20FIles\WCPU%20Statistics\2022_Statistics\NewStats_Form_Summary202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PN%20FIles\WCPU%20Statistics\2022_Statistics\2022_Stats_Webbased\Number%20of%20type%20of%20abuse%20by%20age%20-%20202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wnloads\PGH-CPU-Follow-2022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PN%20FIles\WCPU%20Statistics\2022_Statistics\2022_Stats_Webbased\Number%20of%20type%20of%20abuse%20by%20hospital%20-%20March%206%202023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PN%20FIles\WCPU_Statistics\WCPUStats_2022\Perpetrators-Profile-202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PN%20FIles\WCPU%20Statistics\Stats%20through%20the%20years\Stats_Through_The_Year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PN%20FIles\WCPU%20Statistics\2022_Statistics\NewStats_Form_Summary2022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PN%20FIles\WCPU%20Statistics\2022_Statistics\NewStats_Form_Summary202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tcle\Desktop\2022_Stats_Webbased\Number%20of%20type%20of%20abuse%20by%20age%20-%20202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PN%20FIles\WCPU%20Statistics\2022_Statistics\NewStats_Form_Summary202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PH" sz="2400" b="1" i="0" u="none" strike="noStrike" kern="1200" cap="all" spc="100" normalizeH="0" baseline="0" dirty="0">
                <a:solidFill>
                  <a:schemeClr val="accent1">
                    <a:lumMod val="75000"/>
                  </a:schemeClr>
                </a:solidFill>
              </a:rPr>
              <a:t>Number of new Patients of </a:t>
            </a:r>
            <a:r>
              <a:rPr lang="en-PH" sz="2400" b="1" i="0" u="none" strike="noStrike" kern="1200" cap="all" spc="100" normalizeH="0" baseline="0" dirty="0" err="1">
                <a:solidFill>
                  <a:schemeClr val="accent1">
                    <a:lumMod val="75000"/>
                  </a:schemeClr>
                </a:solidFill>
              </a:rPr>
              <a:t>pgh-cpu</a:t>
            </a:r>
            <a:r>
              <a:rPr lang="en-PH" sz="2400" b="1" i="0" u="none" strike="noStrike" kern="1200" cap="all" spc="100" normalizeH="0" baseline="0" dirty="0">
                <a:solidFill>
                  <a:schemeClr val="accent1">
                    <a:lumMod val="75000"/>
                  </a:schemeClr>
                </a:solidFill>
              </a:rPr>
              <a:t> per year, 1997-2003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6041308497656504E-4"/>
          <c:y val="8.419391124496535E-2"/>
          <c:w val="0.98067030277410072"/>
          <c:h val="0.71471680442997099"/>
        </c:manualLayout>
      </c:layout>
      <c:lineChart>
        <c:grouping val="standard"/>
        <c:varyColors val="0"/>
        <c:ser>
          <c:idx val="0"/>
          <c:order val="0"/>
          <c:spPr>
            <a:ln w="38100" cap="rnd" cmpd="sng" algn="ctr">
              <a:solidFill>
                <a:schemeClr val="accent5">
                  <a:shade val="76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950303260976642E-2"/>
                  <c:y val="3.26420890937018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548-4AFF-94D7-336717F03767}"/>
                </c:ext>
              </c:extLst>
            </c:dLbl>
            <c:dLbl>
              <c:idx val="1"/>
              <c:layout>
                <c:manualLayout>
                  <c:x val="-2.7188645505134217E-2"/>
                  <c:y val="-2.68817204301075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548-4AFF-94D7-336717F03767}"/>
                </c:ext>
              </c:extLst>
            </c:dLbl>
            <c:dLbl>
              <c:idx val="2"/>
              <c:layout>
                <c:manualLayout>
                  <c:x val="-2.1791408431538269E-2"/>
                  <c:y val="3.8402457757296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548-4AFF-94D7-336717F03767}"/>
                </c:ext>
              </c:extLst>
            </c:dLbl>
            <c:dLbl>
              <c:idx val="3"/>
              <c:layout>
                <c:manualLayout>
                  <c:x val="-2.7188645505134217E-2"/>
                  <c:y val="-1.53609831029185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548-4AFF-94D7-336717F03767}"/>
                </c:ext>
              </c:extLst>
            </c:dLbl>
            <c:dLbl>
              <c:idx val="4"/>
              <c:layout>
                <c:manualLayout>
                  <c:x val="-2.3950303260976642E-2"/>
                  <c:y val="3.84024577572965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548-4AFF-94D7-336717F03767}"/>
                </c:ext>
              </c:extLst>
            </c:dLbl>
            <c:dLbl>
              <c:idx val="5"/>
              <c:layout>
                <c:manualLayout>
                  <c:x val="-2.826809291985341E-2"/>
                  <c:y val="-2.68817204301075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548-4AFF-94D7-336717F03767}"/>
                </c:ext>
              </c:extLst>
            </c:dLbl>
            <c:dLbl>
              <c:idx val="6"/>
              <c:layout>
                <c:manualLayout>
                  <c:x val="-2.2870855846257448E-2"/>
                  <c:y val="3.0721966205837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548-4AFF-94D7-336717F03767}"/>
                </c:ext>
              </c:extLst>
            </c:dLbl>
            <c:dLbl>
              <c:idx val="7"/>
              <c:layout>
                <c:manualLayout>
                  <c:x val="-2.0711961016819064E-2"/>
                  <c:y val="-9.600614439324186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548-4AFF-94D7-336717F03767}"/>
                </c:ext>
              </c:extLst>
            </c:dLbl>
            <c:dLbl>
              <c:idx val="8"/>
              <c:layout>
                <c:manualLayout>
                  <c:x val="-2.3950303260976642E-2"/>
                  <c:y val="2.30414746543778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548-4AFF-94D7-336717F03767}"/>
                </c:ext>
              </c:extLst>
            </c:dLbl>
            <c:dLbl>
              <c:idx val="9"/>
              <c:layout>
                <c:manualLayout>
                  <c:x val="-3.3538431175325296E-2"/>
                  <c:y val="-2.30414746543778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548-4AFF-94D7-336717F03767}"/>
                </c:ext>
              </c:extLst>
            </c:dLbl>
            <c:dLbl>
              <c:idx val="10"/>
              <c:layout>
                <c:manualLayout>
                  <c:x val="-2.5982299272290951E-2"/>
                  <c:y val="2.880184331797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548-4AFF-94D7-336717F03767}"/>
                </c:ext>
              </c:extLst>
            </c:dLbl>
            <c:dLbl>
              <c:idx val="11"/>
              <c:layout>
                <c:manualLayout>
                  <c:x val="-3.1379536345886992E-2"/>
                  <c:y val="-2.880184331797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548-4AFF-94D7-336717F03767}"/>
                </c:ext>
              </c:extLst>
            </c:dLbl>
            <c:dLbl>
              <c:idx val="12"/>
              <c:layout>
                <c:manualLayout>
                  <c:x val="-3.0300088931167719E-2"/>
                  <c:y val="3.84024577572963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548-4AFF-94D7-336717F03767}"/>
                </c:ext>
              </c:extLst>
            </c:dLbl>
            <c:dLbl>
              <c:idx val="13"/>
              <c:layout>
                <c:manualLayout>
                  <c:x val="-3.6431350246772805E-2"/>
                  <c:y val="-3.0721966205837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548-4AFF-94D7-336717F03767}"/>
                </c:ext>
              </c:extLst>
            </c:dLbl>
            <c:dLbl>
              <c:idx val="14"/>
              <c:layout>
                <c:manualLayout>
                  <c:x val="-2.1664509613414182E-2"/>
                  <c:y val="2.88018433179722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548-4AFF-94D7-336717F03767}"/>
                </c:ext>
              </c:extLst>
            </c:dLbl>
            <c:dLbl>
              <c:idx val="15"/>
              <c:layout>
                <c:manualLayout>
                  <c:x val="-4.6491800151955601E-2"/>
                  <c:y val="-2.49615975422427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548-4AFF-94D7-336717F03767}"/>
                </c:ext>
              </c:extLst>
            </c:dLbl>
            <c:dLbl>
              <c:idx val="16"/>
              <c:layout>
                <c:manualLayout>
                  <c:x val="-2.7061746687010221E-2"/>
                  <c:y val="4.608294930875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548-4AFF-94D7-336717F03767}"/>
                </c:ext>
              </c:extLst>
            </c:dLbl>
            <c:dLbl>
              <c:idx val="17"/>
              <c:layout>
                <c:manualLayout>
                  <c:x val="-3.1379536345886909E-2"/>
                  <c:y val="-2.49615975422427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548-4AFF-94D7-336717F03767}"/>
                </c:ext>
              </c:extLst>
            </c:dLbl>
            <c:dLbl>
              <c:idx val="18"/>
              <c:layout>
                <c:manualLayout>
                  <c:x val="-3.4617878590044567E-2"/>
                  <c:y val="3.45622119815667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548-4AFF-94D7-336717F03767}"/>
                </c:ext>
              </c:extLst>
            </c:dLbl>
            <c:dLbl>
              <c:idx val="19"/>
              <c:layout>
                <c:manualLayout>
                  <c:x val="-3.1379536345886992E-2"/>
                  <c:y val="-3.0721966205837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548-4AFF-94D7-336717F03767}"/>
                </c:ext>
              </c:extLst>
            </c:dLbl>
            <c:dLbl>
              <c:idx val="20"/>
              <c:layout>
                <c:manualLayout>
                  <c:x val="-3.1379536345887069E-2"/>
                  <c:y val="2.880184331797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548-4AFF-94D7-336717F03767}"/>
                </c:ext>
              </c:extLst>
            </c:dLbl>
            <c:dLbl>
              <c:idx val="21"/>
              <c:layout>
                <c:manualLayout>
                  <c:x val="-3.2458983760606262E-2"/>
                  <c:y val="-2.11213517665130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548-4AFF-94D7-336717F03767}"/>
                </c:ext>
              </c:extLst>
            </c:dLbl>
            <c:dLbl>
              <c:idx val="22"/>
              <c:layout>
                <c:manualLayout>
                  <c:x val="-7.6316932220646871E-3"/>
                  <c:y val="0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548-4AFF-94D7-336717F03767}"/>
                </c:ext>
              </c:extLst>
            </c:dLbl>
            <c:dLbl>
              <c:idx val="23"/>
              <c:layout>
                <c:manualLayout>
                  <c:x val="-2.3950303260976642E-2"/>
                  <c:y val="3.0721966205837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548-4AFF-94D7-336717F03767}"/>
                </c:ext>
              </c:extLst>
            </c:dLbl>
            <c:dLbl>
              <c:idx val="24"/>
              <c:layout>
                <c:manualLayout>
                  <c:x val="-3.1379536345886909E-2"/>
                  <c:y val="-1.72811059907834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548-4AFF-94D7-336717F03767}"/>
                </c:ext>
              </c:extLst>
            </c:dLbl>
            <c:dLbl>
              <c:idx val="25"/>
              <c:layout>
                <c:manualLayout>
                  <c:x val="-3.1379536345886909E-2"/>
                  <c:y val="3.26420890937019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6548-4AFF-94D7-336717F03767}"/>
                </c:ext>
              </c:extLst>
            </c:dLbl>
            <c:dLbl>
              <c:idx val="26"/>
              <c:layout>
                <c:manualLayout>
                  <c:x val="-1.1187240013602738E-2"/>
                  <c:y val="-2.88018433179723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6548-4AFF-94D7-336717F037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CPU!$A$211:$A$237</c:f>
              <c:numCache>
                <c:formatCode>General</c:formatCode>
                <c:ptCount val="27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>
                  <c:v>2022</c:v>
                </c:pt>
                <c:pt idx="26">
                  <c:v>2023</c:v>
                </c:pt>
              </c:numCache>
            </c:numRef>
          </c:cat>
          <c:val>
            <c:numRef>
              <c:f>CPU!$B$211:$B$237</c:f>
              <c:numCache>
                <c:formatCode>General</c:formatCode>
                <c:ptCount val="27"/>
                <c:pt idx="0">
                  <c:v>374</c:v>
                </c:pt>
                <c:pt idx="1">
                  <c:v>567</c:v>
                </c:pt>
                <c:pt idx="2">
                  <c:v>656</c:v>
                </c:pt>
                <c:pt idx="3">
                  <c:v>736</c:v>
                </c:pt>
                <c:pt idx="4">
                  <c:v>802</c:v>
                </c:pt>
                <c:pt idx="5">
                  <c:v>796</c:v>
                </c:pt>
                <c:pt idx="6">
                  <c:v>902</c:v>
                </c:pt>
                <c:pt idx="7">
                  <c:v>976</c:v>
                </c:pt>
                <c:pt idx="8">
                  <c:v>972</c:v>
                </c:pt>
                <c:pt idx="9" formatCode="#,##0">
                  <c:v>1062</c:v>
                </c:pt>
                <c:pt idx="10" formatCode="#,##0">
                  <c:v>1136</c:v>
                </c:pt>
                <c:pt idx="11" formatCode="#,##0">
                  <c:v>1232</c:v>
                </c:pt>
                <c:pt idx="12" formatCode="#,##0">
                  <c:v>1052</c:v>
                </c:pt>
                <c:pt idx="13">
                  <c:v>1063</c:v>
                </c:pt>
                <c:pt idx="14" formatCode="#,##0">
                  <c:v>1192</c:v>
                </c:pt>
                <c:pt idx="15" formatCode="#,##0">
                  <c:v>1309</c:v>
                </c:pt>
                <c:pt idx="16" formatCode="#,##0">
                  <c:v>1454</c:v>
                </c:pt>
                <c:pt idx="17" formatCode="#,##0">
                  <c:v>1449</c:v>
                </c:pt>
                <c:pt idx="18" formatCode="#,##0">
                  <c:v>1409</c:v>
                </c:pt>
                <c:pt idx="19" formatCode="#,##0">
                  <c:v>1428</c:v>
                </c:pt>
                <c:pt idx="20" formatCode="#,##0">
                  <c:v>1399</c:v>
                </c:pt>
                <c:pt idx="21" formatCode="#,##0">
                  <c:v>1457</c:v>
                </c:pt>
                <c:pt idx="22" formatCode="#,##0">
                  <c:v>1355</c:v>
                </c:pt>
                <c:pt idx="23" formatCode="#,##0">
                  <c:v>679</c:v>
                </c:pt>
                <c:pt idx="24" formatCode="#,##0">
                  <c:v>1517</c:v>
                </c:pt>
                <c:pt idx="25" formatCode="#,##0">
                  <c:v>1409</c:v>
                </c:pt>
                <c:pt idx="26" formatCode="#,##0">
                  <c:v>1751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48-4AFF-94D7-336717F03767}"/>
            </c:ext>
          </c:extLst>
        </c:ser>
        <c:ser>
          <c:idx val="1"/>
          <c:order val="1"/>
          <c:tx>
            <c:v>'1997, 1998, 1999, 2000, 2001, 2002, 2003, 2004, 2005, 2006, 2007, 2008, 2009, 2010, 2011, 2012, 2013, 2014, 2015, 2016, 2017, 2018, 2019, 2020, 2021, 2022, 2023</c:v>
          </c:tx>
          <c:spPr>
            <a:ln w="22225" cap="rnd" cmpd="sng" algn="ctr">
              <a:solidFill>
                <a:schemeClr val="accent5">
                  <a:tint val="77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CPU!$A$211:$A$237</c:f>
              <c:numCache>
                <c:formatCode>General</c:formatCode>
                <c:ptCount val="27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>
                  <c:v>2022</c:v>
                </c:pt>
                <c:pt idx="26">
                  <c:v>2023</c:v>
                </c:pt>
              </c:numCache>
            </c:numRef>
          </c:cat>
          <c:val>
            <c:numLit>
              <c:formatCode>General</c:formatCode>
              <c:ptCount val="1"/>
              <c:pt idx="0">
                <c:v>1</c:v>
              </c:pt>
            </c:numLit>
          </c:val>
          <c:smooth val="0"/>
          <c:extLst>
            <c:ext xmlns:c16="http://schemas.microsoft.com/office/drawing/2014/chart" uri="{C3380CC4-5D6E-409C-BE32-E72D297353CC}">
              <c16:uniqueId val="{00000001-6548-4AFF-94D7-336717F0376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25400" cap="rnd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859713464"/>
        <c:axId val="859718384"/>
      </c:lineChart>
      <c:catAx>
        <c:axId val="859713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800" b="1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59718384"/>
        <c:crosses val="autoZero"/>
        <c:auto val="1"/>
        <c:lblAlgn val="ctr"/>
        <c:lblOffset val="100"/>
        <c:noMultiLvlLbl val="0"/>
      </c:catAx>
      <c:valAx>
        <c:axId val="859718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59713464"/>
        <c:crosses val="autoZero"/>
        <c:crossBetween val="between"/>
      </c:valAx>
      <c:spPr>
        <a:gradFill>
          <a:gsLst>
            <a:gs pos="0">
              <a:srgbClr val="34A4E9"/>
            </a:gs>
            <a:gs pos="30000">
              <a:srgbClr val="B2E4F4">
                <a:shade val="67500"/>
                <a:satMod val="115000"/>
                <a:alpha val="64000"/>
              </a:srgbClr>
            </a:gs>
          </a:gsLst>
          <a:lin ang="5400000" scaled="1"/>
        </a:gradFill>
        <a:ln>
          <a:solidFill>
            <a:schemeClr val="accent5">
              <a:shade val="76000"/>
              <a:alpha val="94000"/>
            </a:schemeClr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PH" sz="1800" b="1" dirty="0">
                <a:solidFill>
                  <a:schemeClr val="accent1">
                    <a:lumMod val="50000"/>
                  </a:schemeClr>
                </a:solidFill>
              </a:rPr>
              <a:t>Distribution of VAW Cases by Type of Abuse,</a:t>
            </a:r>
          </a:p>
          <a:p>
            <a:pPr>
              <a:defRPr/>
            </a:pPr>
            <a:r>
              <a:rPr lang="en-PH" sz="1800" b="1" dirty="0">
                <a:solidFill>
                  <a:schemeClr val="accent1">
                    <a:lumMod val="50000"/>
                  </a:schemeClr>
                </a:solidFill>
              </a:rPr>
              <a:t>WCPUs Nationwide, 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11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7309037575426825"/>
          <c:w val="1"/>
          <c:h val="0.4388034964557920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shade val="3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FB4-409F-BC13-2268E67AA680}"/>
              </c:ext>
            </c:extLst>
          </c:dPt>
          <c:dPt>
            <c:idx val="1"/>
            <c:bubble3D val="0"/>
            <c:spPr>
              <a:solidFill>
                <a:schemeClr val="accent6">
                  <a:shade val="47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FB4-409F-BC13-2268E67AA680}"/>
              </c:ext>
            </c:extLst>
          </c:dPt>
          <c:dPt>
            <c:idx val="2"/>
            <c:bubble3D val="0"/>
            <c:spPr>
              <a:solidFill>
                <a:schemeClr val="accent6">
                  <a:shade val="5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FB4-409F-BC13-2268E67AA680}"/>
              </c:ext>
            </c:extLst>
          </c:dPt>
          <c:dPt>
            <c:idx val="3"/>
            <c:bubble3D val="0"/>
            <c:spPr>
              <a:solidFill>
                <a:schemeClr val="accent6">
                  <a:shade val="6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FB4-409F-BC13-2268E67AA680}"/>
              </c:ext>
            </c:extLst>
          </c:dPt>
          <c:dPt>
            <c:idx val="4"/>
            <c:bubble3D val="0"/>
            <c:spPr>
              <a:solidFill>
                <a:schemeClr val="accent6">
                  <a:shade val="73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FB4-409F-BC13-2268E67AA680}"/>
              </c:ext>
            </c:extLst>
          </c:dPt>
          <c:dPt>
            <c:idx val="5"/>
            <c:bubble3D val="0"/>
            <c:spPr>
              <a:solidFill>
                <a:schemeClr val="accent6">
                  <a:shade val="82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FB4-409F-BC13-2268E67AA680}"/>
              </c:ext>
            </c:extLst>
          </c:dPt>
          <c:dPt>
            <c:idx val="6"/>
            <c:bubble3D val="0"/>
            <c:spPr>
              <a:solidFill>
                <a:schemeClr val="accent6">
                  <a:shade val="91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FB4-409F-BC13-2268E67AA680}"/>
              </c:ext>
            </c:extLst>
          </c:dPt>
          <c:dPt>
            <c:idx val="7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5FB4-409F-BC13-2268E67AA680}"/>
              </c:ext>
            </c:extLst>
          </c:dPt>
          <c:dPt>
            <c:idx val="8"/>
            <c:bubble3D val="0"/>
            <c:spPr>
              <a:solidFill>
                <a:schemeClr val="accent6">
                  <a:tint val="92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5FB4-409F-BC13-2268E67AA680}"/>
              </c:ext>
            </c:extLst>
          </c:dPt>
          <c:dPt>
            <c:idx val="9"/>
            <c:bubble3D val="0"/>
            <c:spPr>
              <a:solidFill>
                <a:schemeClr val="accent6">
                  <a:tint val="83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5FB4-409F-BC13-2268E67AA680}"/>
              </c:ext>
            </c:extLst>
          </c:dPt>
          <c:dPt>
            <c:idx val="10"/>
            <c:bubble3D val="0"/>
            <c:spPr>
              <a:solidFill>
                <a:schemeClr val="accent6">
                  <a:tint val="74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5FB4-409F-BC13-2268E67AA680}"/>
              </c:ext>
            </c:extLst>
          </c:dPt>
          <c:dPt>
            <c:idx val="11"/>
            <c:bubble3D val="0"/>
            <c:spPr>
              <a:solidFill>
                <a:schemeClr val="accent6">
                  <a:tint val="6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5FB4-409F-BC13-2268E67AA680}"/>
              </c:ext>
            </c:extLst>
          </c:dPt>
          <c:dPt>
            <c:idx val="12"/>
            <c:bubble3D val="0"/>
            <c:spPr>
              <a:solidFill>
                <a:schemeClr val="accent6">
                  <a:tint val="57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5FB4-409F-BC13-2268E67AA680}"/>
              </c:ext>
            </c:extLst>
          </c:dPt>
          <c:dPt>
            <c:idx val="13"/>
            <c:bubble3D val="0"/>
            <c:spPr>
              <a:solidFill>
                <a:schemeClr val="accent6">
                  <a:tint val="4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5FB4-409F-BC13-2268E67AA680}"/>
              </c:ext>
            </c:extLst>
          </c:dPt>
          <c:dPt>
            <c:idx val="14"/>
            <c:bubble3D val="0"/>
            <c:spPr>
              <a:solidFill>
                <a:schemeClr val="accent6">
                  <a:tint val="39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5FB4-409F-BC13-2268E67AA680}"/>
              </c:ext>
            </c:extLst>
          </c:dPt>
          <c:dLbls>
            <c:dLbl>
              <c:idx val="0"/>
              <c:layout>
                <c:manualLayout>
                  <c:x val="3.0159412472018671E-2"/>
                  <c:y val="-0.2040418988379910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E33C62B-1E81-482D-8F2D-AAEA28970109}" type="CATEGORYNAM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endParaRPr lang="en-PH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032941357631962"/>
                      <c:h val="0.104040463559746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FB4-409F-BC13-2268E67AA680}"/>
                </c:ext>
              </c:extLst>
            </c:dLbl>
            <c:dLbl>
              <c:idx val="1"/>
              <c:layout>
                <c:manualLayout>
                  <c:x val="0.15043252026268417"/>
                  <c:y val="0.1303497494857134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7208812-E827-4810-8DED-095BBC5DD627}" type="CATEGORYNAM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endParaRPr lang="en-PH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511852872017722"/>
                      <c:h val="0.139256307916806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FB4-409F-BC13-2268E67AA680}"/>
                </c:ext>
              </c:extLst>
            </c:dLbl>
            <c:dLbl>
              <c:idx val="2"/>
              <c:layout>
                <c:manualLayout>
                  <c:x val="1.6317112892471595E-2"/>
                  <c:y val="-1.4430596498906062E-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8B6AE61-A5B0-46C1-BC70-C4CDDB9096BA}" type="CATEGORYNAM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18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endParaRPr lang="en-PH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18223943596151"/>
                      <c:h val="0.1151868328789819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FB4-409F-BC13-2268E67AA680}"/>
                </c:ext>
              </c:extLst>
            </c:dLbl>
            <c:dLbl>
              <c:idx val="3"/>
              <c:layout>
                <c:manualLayout>
                  <c:x val="1.6533539461686276E-2"/>
                  <c:y val="-3.3311121239902819E-2"/>
                </c:manualLayout>
              </c:layout>
              <c:tx>
                <c:rich>
                  <a:bodyPr/>
                  <a:lstStyle/>
                  <a:p>
                    <a:fld id="{BFDE9472-26AB-4EAB-B2BC-6F360383AB37}" type="CATEGORYNAME">
                      <a:rPr lang="en-US" smtClean="0"/>
                      <a:pPr/>
                      <a:t>[CATEGORY NAME]</a:t>
                    </a:fld>
                    <a:endParaRPr lang="en-PH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77086585614344"/>
                      <c:h val="9.30355121981653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FB4-409F-BC13-2268E67AA680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FB4-409F-BC13-2268E67AA680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FB4-409F-BC13-2268E67AA680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FB4-409F-BC13-2268E67AA680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FB4-409F-BC13-2268E67AA680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FB4-409F-BC13-2268E67AA680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FB4-409F-BC13-2268E67AA680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FB4-409F-BC13-2268E67AA680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FB4-409F-BC13-2268E67AA680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5FB4-409F-BC13-2268E67AA680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5FB4-409F-BC13-2268E67AA680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5FB4-409F-BC13-2268E67AA6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'[NewStats_Form_Summary2022.xlsx]Type of Abuse'!$H$31:$H$45</c:f>
              <c:strCache>
                <c:ptCount val="15"/>
                <c:pt idx="0">
                  <c:v>Physical assault 1,808 (41%)</c:v>
                </c:pt>
                <c:pt idx="1">
                  <c:v>Sexual assault 1,666 (38%)</c:v>
                </c:pt>
                <c:pt idx="2">
                  <c:v>Emotional/Psychological Abuse 770 (17%)</c:v>
                </c:pt>
                <c:pt idx="3">
                  <c:v>Unknown 41 (0.93%)</c:v>
                </c:pt>
                <c:pt idx="4">
                  <c:v>Unable to Validate Abuse (UVA) 33 (0.75%)</c:v>
                </c:pt>
                <c:pt idx="5">
                  <c:v>Human Trafficking 25 (0.57%)</c:v>
                </c:pt>
                <c:pt idx="6">
                  <c:v>Neglect 14 (0.15%)</c:v>
                </c:pt>
                <c:pt idx="7">
                  <c:v>Child Trafficking 7 (0.15%)</c:v>
                </c:pt>
                <c:pt idx="8">
                  <c:v>Trauma and Stressors related Disorders 5 (0.11%)</c:v>
                </c:pt>
                <c:pt idx="9">
                  <c:v>Psychotic Disorders 4 (0.09%)</c:v>
                </c:pt>
                <c:pt idx="10">
                  <c:v>Mood Disorders 3 (0.06%)</c:v>
                </c:pt>
                <c:pt idx="11">
                  <c:v>Sextortion 1 (0.02%)</c:v>
                </c:pt>
                <c:pt idx="12">
                  <c:v>Cyber Bullying 1 (0.02%)</c:v>
                </c:pt>
                <c:pt idx="13">
                  <c:v>Traditional Bullying 0 (0%)</c:v>
                </c:pt>
                <c:pt idx="14">
                  <c:v>Stalking 0 (0%)</c:v>
                </c:pt>
              </c:strCache>
            </c:strRef>
          </c:cat>
          <c:val>
            <c:numRef>
              <c:f>'[NewStats_Form_Summary2022.xlsx]Type of Abuse'!$I$31:$I$45</c:f>
              <c:numCache>
                <c:formatCode>#,##0</c:formatCode>
                <c:ptCount val="15"/>
                <c:pt idx="0">
                  <c:v>1808</c:v>
                </c:pt>
                <c:pt idx="1">
                  <c:v>1666</c:v>
                </c:pt>
                <c:pt idx="2" formatCode="General">
                  <c:v>770</c:v>
                </c:pt>
                <c:pt idx="3" formatCode="General">
                  <c:v>41</c:v>
                </c:pt>
                <c:pt idx="4" formatCode="General">
                  <c:v>33</c:v>
                </c:pt>
                <c:pt idx="5" formatCode="General">
                  <c:v>25</c:v>
                </c:pt>
                <c:pt idx="6" formatCode="General">
                  <c:v>14</c:v>
                </c:pt>
                <c:pt idx="7" formatCode="General">
                  <c:v>7</c:v>
                </c:pt>
                <c:pt idx="8" formatCode="General">
                  <c:v>5</c:v>
                </c:pt>
                <c:pt idx="9" formatCode="General">
                  <c:v>4</c:v>
                </c:pt>
                <c:pt idx="10" formatCode="General">
                  <c:v>3</c:v>
                </c:pt>
                <c:pt idx="11" formatCode="General">
                  <c:v>1</c:v>
                </c:pt>
                <c:pt idx="12" formatCode="General">
                  <c:v>1</c:v>
                </c:pt>
                <c:pt idx="13" formatCode="General">
                  <c:v>0</c:v>
                </c:pt>
                <c:pt idx="14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5FB4-409F-BC13-2268E67AA6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65323614410011843"/>
          <c:w val="1"/>
          <c:h val="0.346646490830950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PH" dirty="0">
                <a:solidFill>
                  <a:schemeClr val="accent1">
                    <a:lumMod val="50000"/>
                  </a:schemeClr>
                </a:solidFill>
              </a:rPr>
              <a:t>Distribution</a:t>
            </a:r>
            <a:r>
              <a:rPr lang="en-PH" baseline="0" dirty="0">
                <a:solidFill>
                  <a:schemeClr val="accent1">
                    <a:lumMod val="50000"/>
                  </a:schemeClr>
                </a:solidFill>
              </a:rPr>
              <a:t> of VAW Cases by Age Group and by Type of Abuse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en-PH" baseline="0" dirty="0">
                <a:solidFill>
                  <a:schemeClr val="accent1">
                    <a:lumMod val="50000"/>
                  </a:schemeClr>
                </a:solidFill>
              </a:rPr>
              <a:t>WCPUs Nationwide, 2022</a:t>
            </a:r>
            <a:endParaRPr lang="en-PH" dirty="0">
              <a:solidFill>
                <a:schemeClr val="accent1">
                  <a:lumMod val="50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7027027027027029E-2"/>
          <c:y val="0.21344207910298499"/>
          <c:w val="0.9245495495495496"/>
          <c:h val="0.58031230297628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Summary!$B$68</c:f>
              <c:strCache>
                <c:ptCount val="1"/>
                <c:pt idx="0">
                  <c:v>Physical abuse/assault</c:v>
                </c:pt>
              </c:strCache>
            </c:strRef>
          </c:tx>
          <c:spPr>
            <a:solidFill>
              <a:srgbClr val="2FAABB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5.6306306306306104E-3"/>
                  <c:y val="-1.2942420157836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F0B-4E1C-AAEC-B0BD08367817}"/>
                </c:ext>
              </c:extLst>
            </c:dLbl>
            <c:dLbl>
              <c:idx val="1"/>
              <c:layout>
                <c:manualLayout>
                  <c:x val="1.9144144144144143E-2"/>
                  <c:y val="-2.804191034197886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1,109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F0B-4E1C-AAEC-B0BD08367817}"/>
                </c:ext>
              </c:extLst>
            </c:dLbl>
            <c:dLbl>
              <c:idx val="2"/>
              <c:layout>
                <c:manualLayout>
                  <c:x val="1.5765765765765685E-2"/>
                  <c:y val="-2.8041910341978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F0B-4E1C-AAEC-B0BD08367817}"/>
                </c:ext>
              </c:extLst>
            </c:dLbl>
            <c:dLbl>
              <c:idx val="3"/>
              <c:layout>
                <c:manualLayout>
                  <c:x val="2.0270270270270271E-2"/>
                  <c:y val="-2.5884840315672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F0B-4E1C-AAEC-B0BD083678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Summary!$A$69:$A$72</c:f>
              <c:strCache>
                <c:ptCount val="4"/>
                <c:pt idx="0">
                  <c:v>18-24</c:v>
                </c:pt>
                <c:pt idx="1">
                  <c:v>25-44</c:v>
                </c:pt>
                <c:pt idx="2">
                  <c:v>45-59</c:v>
                </c:pt>
                <c:pt idx="3">
                  <c:v>60-100</c:v>
                </c:pt>
              </c:strCache>
            </c:strRef>
          </c:cat>
          <c:val>
            <c:numRef>
              <c:f>Summary!$B$69:$B$72</c:f>
              <c:numCache>
                <c:formatCode>General</c:formatCode>
                <c:ptCount val="4"/>
                <c:pt idx="0">
                  <c:v>332</c:v>
                </c:pt>
                <c:pt idx="1">
                  <c:v>1109</c:v>
                </c:pt>
                <c:pt idx="2">
                  <c:v>243</c:v>
                </c:pt>
                <c:pt idx="3">
                  <c:v>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0B-4E1C-AAEC-B0BD08367817}"/>
            </c:ext>
          </c:extLst>
        </c:ser>
        <c:ser>
          <c:idx val="1"/>
          <c:order val="1"/>
          <c:tx>
            <c:strRef>
              <c:f>Summary!$C$68</c:f>
              <c:strCache>
                <c:ptCount val="1"/>
                <c:pt idx="0">
                  <c:v>Sexual abuse/assault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1261261261261261E-2"/>
                  <c:y val="-1.29424201578364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1,143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7F0B-4E1C-AAEC-B0BD08367817}"/>
                </c:ext>
              </c:extLst>
            </c:dLbl>
            <c:dLbl>
              <c:idx val="1"/>
              <c:layout>
                <c:manualLayout>
                  <c:x val="1.8018018018018018E-2"/>
                  <c:y val="-2.3727770289366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F0B-4E1C-AAEC-B0BD08367817}"/>
                </c:ext>
              </c:extLst>
            </c:dLbl>
            <c:dLbl>
              <c:idx val="2"/>
              <c:layout>
                <c:manualLayout>
                  <c:x val="2.0270270270270271E-2"/>
                  <c:y val="-2.8041910341978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F0B-4E1C-AAEC-B0BD08367817}"/>
                </c:ext>
              </c:extLst>
            </c:dLbl>
            <c:dLbl>
              <c:idx val="3"/>
              <c:layout>
                <c:manualLayout>
                  <c:x val="2.4774774774774775E-2"/>
                  <c:y val="-4.3141400526121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F0B-4E1C-AAEC-B0BD083678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Summary!$A$69:$A$72</c:f>
              <c:strCache>
                <c:ptCount val="4"/>
                <c:pt idx="0">
                  <c:v>18-24</c:v>
                </c:pt>
                <c:pt idx="1">
                  <c:v>25-44</c:v>
                </c:pt>
                <c:pt idx="2">
                  <c:v>45-59</c:v>
                </c:pt>
                <c:pt idx="3">
                  <c:v>60-100</c:v>
                </c:pt>
              </c:strCache>
            </c:strRef>
          </c:cat>
          <c:val>
            <c:numRef>
              <c:f>Summary!$C$69:$C$72</c:f>
              <c:numCache>
                <c:formatCode>General</c:formatCode>
                <c:ptCount val="4"/>
                <c:pt idx="0">
                  <c:v>1143</c:v>
                </c:pt>
                <c:pt idx="1">
                  <c:v>431</c:v>
                </c:pt>
                <c:pt idx="2">
                  <c:v>44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0B-4E1C-AAEC-B0BD083678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6188687"/>
        <c:axId val="1190717359"/>
        <c:axId val="0"/>
      </c:bar3DChart>
      <c:catAx>
        <c:axId val="1196188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0717359"/>
        <c:crosses val="autoZero"/>
        <c:auto val="1"/>
        <c:lblAlgn val="ctr"/>
        <c:lblOffset val="100"/>
        <c:noMultiLvlLbl val="0"/>
      </c:catAx>
      <c:valAx>
        <c:axId val="1190717359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1961886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95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PH" dirty="0"/>
              <a:t>Number of Patient Follow-ups per month, </a:t>
            </a:r>
          </a:p>
          <a:p>
            <a:pPr>
              <a:defRPr/>
            </a:pPr>
            <a:r>
              <a:rPr lang="en-PH" dirty="0"/>
              <a:t>PGH-CPU, 2022</a:t>
            </a:r>
          </a:p>
        </c:rich>
      </c:tx>
      <c:layout>
        <c:manualLayout>
          <c:xMode val="edge"/>
          <c:yMode val="edge"/>
          <c:x val="0.23838144664098801"/>
          <c:y val="3.08907612634023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1827670906489176E-2"/>
          <c:y val="0.16745509487777571"/>
          <c:w val="0.96569937428980268"/>
          <c:h val="0.4432776254257661"/>
        </c:manualLayout>
      </c:layout>
      <c:lineChart>
        <c:grouping val="standard"/>
        <c:varyColors val="0"/>
        <c:ser>
          <c:idx val="0"/>
          <c:order val="0"/>
          <c:spPr>
            <a:ln w="25400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accent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'Total per month'!$A$3:$A$14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'Total per month'!$B$3:$B$14</c:f>
              <c:numCache>
                <c:formatCode>General</c:formatCode>
                <c:ptCount val="12"/>
                <c:pt idx="0">
                  <c:v>344</c:v>
                </c:pt>
                <c:pt idx="1">
                  <c:v>392</c:v>
                </c:pt>
                <c:pt idx="2">
                  <c:v>505</c:v>
                </c:pt>
                <c:pt idx="3">
                  <c:v>362</c:v>
                </c:pt>
                <c:pt idx="4">
                  <c:v>428</c:v>
                </c:pt>
                <c:pt idx="5">
                  <c:v>415</c:v>
                </c:pt>
                <c:pt idx="6">
                  <c:v>342</c:v>
                </c:pt>
                <c:pt idx="7">
                  <c:v>434</c:v>
                </c:pt>
                <c:pt idx="8">
                  <c:v>441</c:v>
                </c:pt>
                <c:pt idx="9">
                  <c:v>318</c:v>
                </c:pt>
                <c:pt idx="10">
                  <c:v>290</c:v>
                </c:pt>
                <c:pt idx="11">
                  <c:v>237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91A-4038-B3C0-5D5CDA44C39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701311696"/>
        <c:axId val="382601408"/>
      </c:lineChart>
      <c:catAx>
        <c:axId val="70131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spc="3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2601408"/>
        <c:crosses val="autoZero"/>
        <c:auto val="1"/>
        <c:lblAlgn val="ctr"/>
        <c:lblOffset val="100"/>
        <c:noMultiLvlLbl val="0"/>
      </c:catAx>
      <c:valAx>
        <c:axId val="3826014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0131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accent1"/>
    </a:solidFill>
    <a:ln w="9525" cap="flat" cmpd="sng" algn="ctr">
      <a:solidFill>
        <a:schemeClr val="lt1">
          <a:lumMod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PH" sz="2000" b="1" dirty="0">
                <a:solidFill>
                  <a:schemeClr val="accent1">
                    <a:lumMod val="75000"/>
                  </a:schemeClr>
                </a:solidFill>
              </a:rPr>
              <a:t>Distribution of PGH-CPU patients by Type of Abuse, PGH-CPU, 2022</a:t>
            </a:r>
          </a:p>
        </c:rich>
      </c:tx>
      <c:layout>
        <c:manualLayout>
          <c:xMode val="edge"/>
          <c:yMode val="edge"/>
          <c:x val="0.16033544804953392"/>
          <c:y val="3.64533965244865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50"/>
      <c:rotY val="3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907859061003865E-2"/>
          <c:y val="0.18545188516127428"/>
          <c:w val="0.94186832300011369"/>
          <c:h val="0.67591972360090058"/>
        </c:manualLayout>
      </c:layout>
      <c:pie3DChart>
        <c:varyColors val="1"/>
        <c:ser>
          <c:idx val="0"/>
          <c:order val="0"/>
          <c:explosion val="8"/>
          <c:dPt>
            <c:idx val="0"/>
            <c:bubble3D val="0"/>
            <c:spPr>
              <a:solidFill>
                <a:srgbClr val="34A3E8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5D3-43DA-9009-91400758227C}"/>
              </c:ext>
            </c:extLst>
          </c:dPt>
          <c:dPt>
            <c:idx val="1"/>
            <c:bubble3D val="0"/>
            <c:spPr>
              <a:solidFill>
                <a:srgbClr val="33BAE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5D3-43DA-9009-91400758227C}"/>
              </c:ext>
            </c:extLst>
          </c:dPt>
          <c:dPt>
            <c:idx val="2"/>
            <c:bubble3D val="0"/>
            <c:spPr>
              <a:solidFill>
                <a:srgbClr val="79D0EB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5D3-43DA-9009-91400758227C}"/>
              </c:ext>
            </c:extLst>
          </c:dPt>
          <c:dPt>
            <c:idx val="3"/>
            <c:bubble3D val="0"/>
            <c:spPr>
              <a:solidFill>
                <a:srgbClr val="B2E4F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5D3-43DA-9009-91400758227C}"/>
              </c:ext>
            </c:extLst>
          </c:dPt>
          <c:dPt>
            <c:idx val="4"/>
            <c:bubble3D val="0"/>
            <c:spPr>
              <a:solidFill>
                <a:srgbClr val="88CEC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5D3-43DA-9009-91400758227C}"/>
              </c:ext>
            </c:extLst>
          </c:dPt>
          <c:dPt>
            <c:idx val="5"/>
            <c:bubble3D val="0"/>
            <c:spPr>
              <a:solidFill>
                <a:srgbClr val="2FAABB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5D3-43DA-9009-91400758227C}"/>
              </c:ext>
            </c:extLst>
          </c:dPt>
          <c:dPt>
            <c:idx val="6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5254-4A06-9640-971545CBE790}"/>
              </c:ext>
            </c:extLst>
          </c:dPt>
          <c:dLbls>
            <c:dLbl>
              <c:idx val="0"/>
              <c:layout>
                <c:manualLayout>
                  <c:x val="-0.23627544879841636"/>
                  <c:y val="-7.9988120560759282E-2"/>
                </c:manualLayout>
              </c:layout>
              <c:tx>
                <c:rich>
                  <a:bodyPr/>
                  <a:lstStyle/>
                  <a:p>
                    <a:fld id="{8BFAF590-302C-4A3D-AF7D-4433DC7D3BAB}" type="CATEGORYNAME">
                      <a:rPr lang="en-US" smtClean="0"/>
                      <a:pPr/>
                      <a:t>[CATEGORY NAME]</a:t>
                    </a:fld>
                    <a:endParaRPr lang="en-US" baseline="0"/>
                  </a:p>
                  <a:p>
                    <a:fld id="{E76A33A8-4038-4CB3-9788-BE15A8210E96}" type="VALUE">
                      <a:rPr lang="en-US" baseline="0" smtClean="0"/>
                      <a:pPr/>
                      <a:t>[VALUE]</a:t>
                    </a:fld>
                    <a:r>
                      <a:rPr lang="en-US" baseline="0"/>
                      <a:t> (</a:t>
                    </a:r>
                    <a:fld id="{A2497BC7-56EF-452E-878A-E1261700E3C0}" type="PERCENTAGE">
                      <a:rPr lang="en-US" baseline="0" smtClean="0"/>
                      <a:pPr/>
                      <a:t>[PERCENTAGE]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5D3-43DA-9009-91400758227C}"/>
                </c:ext>
              </c:extLst>
            </c:dLbl>
            <c:dLbl>
              <c:idx val="1"/>
              <c:layout>
                <c:manualLayout>
                  <c:x val="-5.1974113679048674E-2"/>
                  <c:y val="-6.2260856314761678E-2"/>
                </c:manualLayout>
              </c:layout>
              <c:tx>
                <c:rich>
                  <a:bodyPr/>
                  <a:lstStyle/>
                  <a:p>
                    <a:fld id="{F2FB28C0-5989-4AB9-AAE3-39555878B364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 </a:t>
                    </a:r>
                    <a:fld id="{E5123394-8C91-496E-8FE5-E5AED6B417DD}" type="VALUE">
                      <a:rPr lang="en-US" baseline="0" smtClean="0"/>
                      <a:pPr/>
                      <a:t>[VALUE]</a:t>
                    </a:fld>
                    <a:r>
                      <a:rPr lang="en-US" baseline="0" dirty="0"/>
                      <a:t> (</a:t>
                    </a:r>
                    <a:fld id="{84210215-5A63-4E26-9DE8-0190FF271F34}" type="PERCENTAGE">
                      <a:rPr lang="en-US" baseline="0" smtClean="0"/>
                      <a:pPr/>
                      <a:t>[PERCENTAGE]</a:t>
                    </a:fld>
                    <a:r>
                      <a:rPr lang="en-US" baseline="0" dirty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16330500441098"/>
                      <c:h val="0.1030140610414128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5D3-43DA-9009-91400758227C}"/>
                </c:ext>
              </c:extLst>
            </c:dLbl>
            <c:dLbl>
              <c:idx val="2"/>
              <c:layout>
                <c:manualLayout>
                  <c:x val="-3.4332845730337153E-2"/>
                  <c:y val="-4.391256483934769E-2"/>
                </c:manualLayout>
              </c:layout>
              <c:tx>
                <c:rich>
                  <a:bodyPr/>
                  <a:lstStyle/>
                  <a:p>
                    <a:fld id="{161889F1-A570-4E04-9649-B61888507A92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 </a:t>
                    </a:r>
                    <a:fld id="{2984056F-9662-4F7A-AF76-DC366BFC0ED2}" type="VALUE">
                      <a:rPr lang="en-US" baseline="0" smtClean="0"/>
                      <a:pPr/>
                      <a:t>[VALUE]</a:t>
                    </a:fld>
                    <a:r>
                      <a:rPr lang="en-US" baseline="0" dirty="0"/>
                      <a:t> (</a:t>
                    </a:r>
                    <a:fld id="{93BCE58A-5882-4018-A3C6-A0B18A08C788}" type="PERCENTAGE">
                      <a:rPr lang="en-US" baseline="0" smtClean="0"/>
                      <a:pPr/>
                      <a:t>[PERCENTAGE]</a:t>
                    </a:fld>
                    <a:r>
                      <a:rPr lang="en-US" baseline="0" dirty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227791284477925"/>
                      <c:h val="0.103014060240320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5D3-43DA-9009-91400758227C}"/>
                </c:ext>
              </c:extLst>
            </c:dLbl>
            <c:dLbl>
              <c:idx val="3"/>
              <c:layout>
                <c:manualLayout>
                  <c:x val="-3.7679499406056485E-2"/>
                  <c:y val="-5.710200768742769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r"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A299734-7F56-45EB-979E-5CA42202041C}" type="CATEGORYNAME">
                      <a:rPr lang="en-US" smtClean="0"/>
                      <a:pPr algn="r">
                        <a:defRPr sz="16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 </a:t>
                    </a:r>
                    <a:fld id="{F13B32B5-04D9-44AF-8A3D-8DB67565976C}" type="VALUE">
                      <a:rPr lang="en-US" baseline="0" smtClean="0"/>
                      <a:pPr algn="r">
                        <a:defRPr sz="1600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r>
                      <a:rPr lang="en-US" baseline="0" dirty="0"/>
                      <a:t> (</a:t>
                    </a:r>
                    <a:fld id="{109BC65E-3FBD-491E-89CA-B6D2F0FDDAD2}" type="PERCENTAGE">
                      <a:rPr lang="en-US" baseline="0" smtClean="0"/>
                      <a:pPr algn="r">
                        <a:defRPr sz="16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r>
                      <a:rPr lang="en-US" baseline="0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r"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54876701189911"/>
                      <c:h val="0.1263550967141731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5D3-43DA-9009-91400758227C}"/>
                </c:ext>
              </c:extLst>
            </c:dLbl>
            <c:dLbl>
              <c:idx val="4"/>
              <c:layout>
                <c:manualLayout>
                  <c:x val="-6.3670489320766771E-2"/>
                  <c:y val="9.332698933960269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r"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8AF9955-6D15-470D-A932-59E642277CA7}" type="CATEGORYNAME">
                      <a:rPr lang="en-US" smtClean="0"/>
                      <a:pPr algn="r">
                        <a:defRPr sz="16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 </a:t>
                    </a:r>
                    <a:fld id="{A7FC4965-9AB2-420A-A405-CB2FB2F43A0B}" type="VALUE">
                      <a:rPr lang="en-US" baseline="0" smtClean="0"/>
                      <a:pPr algn="r">
                        <a:defRPr sz="1600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r>
                      <a:rPr lang="en-US" baseline="0" dirty="0"/>
                      <a:t> (</a:t>
                    </a:r>
                    <a:fld id="{9D68FAF5-2ACA-4F96-A326-EEA67A4FBE6B}" type="PERCENTAGE">
                      <a:rPr lang="en-US" baseline="0" smtClean="0"/>
                      <a:pPr algn="r">
                        <a:defRPr sz="16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r>
                      <a:rPr lang="en-US" baseline="0" dirty="0"/>
                      <a:t>)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r"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99244021186375"/>
                      <c:h val="6.428005000559763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5D3-43DA-9009-91400758227C}"/>
                </c:ext>
              </c:extLst>
            </c:dLbl>
            <c:dLbl>
              <c:idx val="5"/>
              <c:layout>
                <c:manualLayout>
                  <c:x val="-8.0907810585257894E-2"/>
                  <c:y val="-3.600628490751452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r">
                      <a:defRPr sz="16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F24B117-5BA1-4E2D-BDB1-A0C56CE2531D}" type="CATEGORYNAME">
                      <a:rPr lang="en-US" smtClean="0"/>
                      <a:pPr algn="r">
                        <a:defRPr sz="1600">
                          <a:solidFill>
                            <a:schemeClr val="tx1"/>
                          </a:solidFill>
                        </a:defRPr>
                      </a:pPr>
                      <a:t>[CATEGORY NAME]</a:t>
                    </a:fld>
                    <a:r>
                      <a:rPr lang="en-US" baseline="0" dirty="0"/>
                      <a:t> </a:t>
                    </a:r>
                    <a:fld id="{626715B6-384C-41FF-B4C3-D07840F1DFA6}" type="VALUE">
                      <a:rPr lang="en-US" baseline="0" smtClean="0"/>
                      <a:pPr algn="r">
                        <a:defRPr sz="1600">
                          <a:solidFill>
                            <a:schemeClr val="tx1"/>
                          </a:solidFill>
                        </a:defRPr>
                      </a:pPr>
                      <a:t>[VALUE]</a:t>
                    </a:fld>
                    <a:r>
                      <a:rPr lang="en-US" baseline="0" dirty="0"/>
                      <a:t> (</a:t>
                    </a:r>
                    <a:fld id="{70820548-5938-407D-9CF9-BFC3759FCDEE}" type="PERCENTAGE">
                      <a:rPr lang="en-US" baseline="0" smtClean="0"/>
                      <a:pPr algn="r">
                        <a:defRPr sz="1600">
                          <a:solidFill>
                            <a:schemeClr val="tx1"/>
                          </a:solidFill>
                        </a:defRPr>
                      </a:pPr>
                      <a:t>[PERCENTAGE]</a:t>
                    </a:fld>
                    <a:r>
                      <a:rPr lang="en-US" baseline="0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r"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95319178392393"/>
                      <c:h val="0.113106722145513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5D3-43DA-9009-91400758227C}"/>
                </c:ext>
              </c:extLst>
            </c:dLbl>
            <c:dLbl>
              <c:idx val="6"/>
              <c:layout>
                <c:manualLayout>
                  <c:x val="-9.1820245878161788E-2"/>
                  <c:y val="-9.8300804816459558E-2"/>
                </c:manualLayout>
              </c:layout>
              <c:tx>
                <c:rich>
                  <a:bodyPr/>
                  <a:lstStyle/>
                  <a:p>
                    <a:fld id="{9AAA7475-D4BA-4264-BE8C-CD8E9D5D1EE3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/>
                      <a:t> </a:t>
                    </a:r>
                    <a:fld id="{AB6C02CF-2ADC-40A9-ACE9-4C898BF6CCD1}" type="VALUE">
                      <a:rPr lang="en-US" baseline="0" smtClean="0"/>
                      <a:pPr/>
                      <a:t>[VALUE]</a:t>
                    </a:fld>
                    <a:r>
                      <a:rPr lang="en-US" baseline="0" dirty="0"/>
                      <a:t> (</a:t>
                    </a:r>
                    <a:fld id="{4CEF74A5-B640-4031-A165-5CA9382EB981}" type="PERCENTAGE">
                      <a:rPr lang="en-US" baseline="0" smtClean="0"/>
                      <a:pPr/>
                      <a:t>[PERCENTAGE]</a:t>
                    </a:fld>
                    <a:r>
                      <a:rPr lang="en-US" baseline="0" dirty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166067406404097"/>
                      <c:h val="8.305687203791468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5254-4A06-9640-971545CBE7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r"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Sheet2!$G$7:$G$13</c:f>
              <c:strCache>
                <c:ptCount val="7"/>
                <c:pt idx="0">
                  <c:v>Sexual Abuse</c:v>
                </c:pt>
                <c:pt idx="1">
                  <c:v>Physical Abuse</c:v>
                </c:pt>
                <c:pt idx="2">
                  <c:v>Neglect</c:v>
                </c:pt>
                <c:pt idx="3">
                  <c:v>Unable to Validate Abuse</c:v>
                </c:pt>
                <c:pt idx="4">
                  <c:v>Unknown</c:v>
                </c:pt>
                <c:pt idx="5">
                  <c:v>Emotional/Psychological 
Abuse</c:v>
                </c:pt>
                <c:pt idx="6">
                  <c:v>Others</c:v>
                </c:pt>
              </c:strCache>
            </c:strRef>
          </c:cat>
          <c:val>
            <c:numRef>
              <c:f>Sheet2!$H$7:$H$13</c:f>
              <c:numCache>
                <c:formatCode>General</c:formatCode>
                <c:ptCount val="7"/>
                <c:pt idx="0" formatCode="#,##0">
                  <c:v>1097</c:v>
                </c:pt>
                <c:pt idx="1">
                  <c:v>77</c:v>
                </c:pt>
                <c:pt idx="2">
                  <c:v>76</c:v>
                </c:pt>
                <c:pt idx="3">
                  <c:v>65</c:v>
                </c:pt>
                <c:pt idx="4">
                  <c:v>48</c:v>
                </c:pt>
                <c:pt idx="5">
                  <c:v>10</c:v>
                </c:pt>
                <c:pt idx="6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5D3-43DA-9009-9140075822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'PA&amp;SAPerp'!$F$50:$F$59</c:f>
              <c:strCache>
                <c:ptCount val="10"/>
                <c:pt idx="0">
                  <c:v>Stranger</c:v>
                </c:pt>
                <c:pt idx="1">
                  <c:v>Friend</c:v>
                </c:pt>
                <c:pt idx="2">
                  <c:v>Stepfather</c:v>
                </c:pt>
                <c:pt idx="3">
                  <c:v>Live-in partner</c:v>
                </c:pt>
                <c:pt idx="4">
                  <c:v>Cousin</c:v>
                </c:pt>
                <c:pt idx="5">
                  <c:v>Acquaintance</c:v>
                </c:pt>
                <c:pt idx="6">
                  <c:v>Father</c:v>
                </c:pt>
                <c:pt idx="7">
                  <c:v>Uncle</c:v>
                </c:pt>
                <c:pt idx="8">
                  <c:v>Boyfriend</c:v>
                </c:pt>
                <c:pt idx="9">
                  <c:v>Neighbor</c:v>
                </c:pt>
              </c:strCache>
            </c:strRef>
          </c:cat>
          <c:val>
            <c:numRef>
              <c:f>'PA&amp;SAPerp'!$G$50:$G$59</c:f>
              <c:numCache>
                <c:formatCode>General</c:formatCode>
                <c:ptCount val="10"/>
                <c:pt idx="0">
                  <c:v>208</c:v>
                </c:pt>
                <c:pt idx="1">
                  <c:v>219</c:v>
                </c:pt>
                <c:pt idx="2">
                  <c:v>313</c:v>
                </c:pt>
                <c:pt idx="3">
                  <c:v>400</c:v>
                </c:pt>
                <c:pt idx="4">
                  <c:v>403</c:v>
                </c:pt>
                <c:pt idx="5">
                  <c:v>500</c:v>
                </c:pt>
                <c:pt idx="6">
                  <c:v>510</c:v>
                </c:pt>
                <c:pt idx="7">
                  <c:v>584</c:v>
                </c:pt>
                <c:pt idx="8">
                  <c:v>636</c:v>
                </c:pt>
                <c:pt idx="9">
                  <c:v>836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B3-4343-8234-D2AC69583A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1"/>
        <c:axId val="1559807472"/>
        <c:axId val="1565814816"/>
      </c:barChart>
      <c:catAx>
        <c:axId val="1559807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5814816"/>
        <c:crosses val="autoZero"/>
        <c:auto val="1"/>
        <c:lblAlgn val="ctr"/>
        <c:lblOffset val="100"/>
        <c:noMultiLvlLbl val="0"/>
      </c:catAx>
      <c:valAx>
        <c:axId val="156581481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59807472"/>
        <c:crosses val="autoZero"/>
        <c:crossBetween val="between"/>
      </c:valAx>
      <c:sp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92364263508323E-2"/>
          <c:y val="0.1563054659912784"/>
          <c:w val="0.97561527147298333"/>
          <c:h val="0.72170774927828918"/>
        </c:manualLayout>
      </c:layout>
      <c:lineChart>
        <c:grouping val="standard"/>
        <c:varyColors val="0"/>
        <c:ser>
          <c:idx val="0"/>
          <c:order val="0"/>
          <c:tx>
            <c:strRef>
              <c:f>WCPU!$B$194</c:f>
              <c:strCache>
                <c:ptCount val="1"/>
                <c:pt idx="0">
                  <c:v>Children</c:v>
                </c:pt>
              </c:strCache>
            </c:strRef>
          </c:tx>
          <c:spPr>
            <a:ln w="4127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dLbls>
            <c:dLbl>
              <c:idx val="0"/>
              <c:layout>
                <c:manualLayout>
                  <c:x val="-3.1035109034384823E-2"/>
                  <c:y val="-3.4432872723885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2B2-4417-B8D7-F1AB9F56AE27}"/>
                </c:ext>
              </c:extLst>
            </c:dLbl>
            <c:dLbl>
              <c:idx val="1"/>
              <c:layout>
                <c:manualLayout>
                  <c:x val="-2.8818315531928776E-2"/>
                  <c:y val="2.43055572168605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2B2-4417-B8D7-F1AB9F56AE27}"/>
                </c:ext>
              </c:extLst>
            </c:dLbl>
            <c:dLbl>
              <c:idx val="2"/>
              <c:layout>
                <c:manualLayout>
                  <c:x val="-2.7709918780700754E-2"/>
                  <c:y val="-4.253472512950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2B2-4417-B8D7-F1AB9F56AE27}"/>
                </c:ext>
              </c:extLst>
            </c:dLbl>
            <c:dLbl>
              <c:idx val="3"/>
              <c:layout>
                <c:manualLayout>
                  <c:x val="-2.1059538273332561E-2"/>
                  <c:y val="2.8356483419670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2B2-4417-B8D7-F1AB9F56AE27}"/>
                </c:ext>
              </c:extLst>
            </c:dLbl>
            <c:dLbl>
              <c:idx val="4"/>
              <c:layout>
                <c:manualLayout>
                  <c:x val="-2.6601522029472705E-2"/>
                  <c:y val="-3.2407409622480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2B2-4417-B8D7-F1AB9F56AE27}"/>
                </c:ext>
              </c:extLst>
            </c:dLbl>
            <c:dLbl>
              <c:idx val="5"/>
              <c:layout>
                <c:manualLayout>
                  <c:x val="-3.3251902536840926E-2"/>
                  <c:y val="1.822916791264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2B2-4417-B8D7-F1AB9F56AE27}"/>
                </c:ext>
              </c:extLst>
            </c:dLbl>
            <c:dLbl>
              <c:idx val="6"/>
              <c:layout>
                <c:manualLayout>
                  <c:x val="-2.1059538273332561E-2"/>
                  <c:y val="2.63310203182657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2B2-4417-B8D7-F1AB9F56AE27}"/>
                </c:ext>
              </c:extLst>
            </c:dLbl>
            <c:dLbl>
              <c:idx val="7"/>
              <c:layout>
                <c:manualLayout>
                  <c:x val="-4.2119076546665121E-2"/>
                  <c:y val="-2.2280094115455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2B2-4417-B8D7-F1AB9F56AE27}"/>
                </c:ext>
              </c:extLst>
            </c:dLbl>
            <c:dLbl>
              <c:idx val="8"/>
              <c:layout>
                <c:manualLayout>
                  <c:x val="-3.4360299288068996E-2"/>
                  <c:y val="-2.22800941154556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2B2-4417-B8D7-F1AB9F56AE27}"/>
                </c:ext>
              </c:extLst>
            </c:dLbl>
            <c:dLbl>
              <c:idx val="9"/>
              <c:layout>
                <c:manualLayout>
                  <c:x val="-3.2143505785612855E-2"/>
                  <c:y val="3.2407409622480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2B2-4417-B8D7-F1AB9F56AE27}"/>
                </c:ext>
              </c:extLst>
            </c:dLbl>
            <c:dLbl>
              <c:idx val="10"/>
              <c:layout>
                <c:manualLayout>
                  <c:x val="-5.0986250556489435E-2"/>
                  <c:y val="-2.02546310140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2B2-4417-B8D7-F1AB9F56AE27}"/>
                </c:ext>
              </c:extLst>
            </c:dLbl>
            <c:dLbl>
              <c:idx val="11"/>
              <c:layout>
                <c:manualLayout>
                  <c:x val="-2.9926712283156794E-2"/>
                  <c:y val="-2.2280094115455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2B2-4417-B8D7-F1AB9F56AE27}"/>
                </c:ext>
              </c:extLst>
            </c:dLbl>
            <c:dLbl>
              <c:idx val="12"/>
              <c:layout>
                <c:manualLayout>
                  <c:x val="-2.3276331775788698E-2"/>
                  <c:y val="2.8356483419670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2B2-4417-B8D7-F1AB9F56AE27}"/>
                </c:ext>
              </c:extLst>
            </c:dLbl>
            <c:dLbl>
              <c:idx val="13"/>
              <c:layout>
                <c:manualLayout>
                  <c:x val="-1.5517554517192412E-2"/>
                  <c:y val="1.2152778608430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2B2-4417-B8D7-F1AB9F56AE27}"/>
                </c:ext>
              </c:extLst>
            </c:dLbl>
            <c:dLbl>
              <c:idx val="14"/>
              <c:layout>
                <c:manualLayout>
                  <c:x val="-4.5444266800349284E-2"/>
                  <c:y val="-2.02546310140504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2B2-4417-B8D7-F1AB9F56AE27}"/>
                </c:ext>
              </c:extLst>
            </c:dLbl>
            <c:dLbl>
              <c:idx val="15"/>
              <c:layout>
                <c:manualLayout>
                  <c:x val="-9.9755707610522642E-3"/>
                  <c:y val="-1.0127315507025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2B2-4417-B8D7-F1AB9F56AE27}"/>
                </c:ext>
              </c:extLst>
            </c:dLbl>
            <c:dLbl>
              <c:idx val="16"/>
              <c:layout>
                <c:manualLayout>
                  <c:x val="-2.9926712283156957E-2"/>
                  <c:y val="3.8483798926695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82B2-4417-B8D7-F1AB9F56AE27}"/>
                </c:ext>
              </c:extLst>
            </c:dLbl>
            <c:dLbl>
              <c:idx val="17"/>
              <c:layout>
                <c:manualLayout>
                  <c:x val="-1.1083967512280295E-2"/>
                  <c:y val="2.2280094115455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B2-4417-B8D7-F1AB9F56AE27}"/>
                </c:ext>
              </c:extLst>
            </c:dLbl>
            <c:dLbl>
              <c:idx val="18"/>
              <c:layout>
                <c:manualLayout>
                  <c:x val="-5.5419837561401473E-3"/>
                  <c:y val="-3.2407409622480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2B2-4417-B8D7-F1AB9F56AE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WCPU!$A$195:$A$213</c:f>
              <c:numCache>
                <c:formatCode>General</c:formatCode>
                <c:ptCount val="1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</c:numCache>
            </c:numRef>
          </c:cat>
          <c:val>
            <c:numRef>
              <c:f>WCPU!$B$195:$B$213</c:f>
              <c:numCache>
                <c:formatCode>#,##0</c:formatCode>
                <c:ptCount val="19"/>
                <c:pt idx="0">
                  <c:v>3782</c:v>
                </c:pt>
                <c:pt idx="1">
                  <c:v>3955</c:v>
                </c:pt>
                <c:pt idx="2">
                  <c:v>3865</c:v>
                </c:pt>
                <c:pt idx="3">
                  <c:v>4367</c:v>
                </c:pt>
                <c:pt idx="4">
                  <c:v>4582</c:v>
                </c:pt>
                <c:pt idx="5">
                  <c:v>4092</c:v>
                </c:pt>
                <c:pt idx="6">
                  <c:v>3686</c:v>
                </c:pt>
                <c:pt idx="7">
                  <c:v>5259</c:v>
                </c:pt>
                <c:pt idx="8">
                  <c:v>6093</c:v>
                </c:pt>
                <c:pt idx="9">
                  <c:v>5490</c:v>
                </c:pt>
                <c:pt idx="10">
                  <c:v>7457</c:v>
                </c:pt>
                <c:pt idx="11">
                  <c:v>8133</c:v>
                </c:pt>
                <c:pt idx="12" formatCode="_(* #,##0_);_(* \(#,##0\);_(* &quot;-&quot;??_);_(@_)">
                  <c:v>7933</c:v>
                </c:pt>
                <c:pt idx="13" formatCode="_(* #,##0_);_(* \(#,##0\);_(* &quot;-&quot;??_);_(@_)">
                  <c:v>9192</c:v>
                </c:pt>
                <c:pt idx="14" formatCode="_(* #,##0_);_(* \(#,##0\);_(* &quot;-&quot;??_);_(@_)">
                  <c:v>10444</c:v>
                </c:pt>
                <c:pt idx="15" formatCode="_(* #,##0_);_(* \(#,##0\);_(* &quot;-&quot;??_);_(@_)">
                  <c:v>10049</c:v>
                </c:pt>
                <c:pt idx="16" formatCode="_(* #,##0_);_(* \(#,##0\);_(* &quot;-&quot;??_);_(@_)">
                  <c:v>6926</c:v>
                </c:pt>
                <c:pt idx="17" formatCode="_(* #,##0_);_(* \(#,##0\);_(* &quot;-&quot;??_);_(@_)">
                  <c:v>8897</c:v>
                </c:pt>
                <c:pt idx="18">
                  <c:v>10635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B2-4417-B8D7-F1AB9F56AE27}"/>
            </c:ext>
          </c:extLst>
        </c:ser>
        <c:ser>
          <c:idx val="1"/>
          <c:order val="1"/>
          <c:tx>
            <c:strRef>
              <c:f>WCPU!$C$194</c:f>
              <c:strCache>
                <c:ptCount val="1"/>
                <c:pt idx="0">
                  <c:v>Women</c:v>
                </c:pt>
              </c:strCache>
            </c:strRef>
          </c:tx>
          <c:spPr>
            <a:ln w="412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bg1">
                  <a:lumMod val="50000"/>
                </a:schemeClr>
              </a:solidFill>
              <a:ln w="9525">
                <a:solidFill>
                  <a:schemeClr val="bg1">
                    <a:lumMod val="50000"/>
                  </a:schemeClr>
                </a:solidFill>
                <a:round/>
              </a:ln>
              <a:effectLst/>
            </c:spPr>
          </c:marker>
          <c:dLbls>
            <c:dLbl>
              <c:idx val="10"/>
              <c:layout>
                <c:manualLayout>
                  <c:x val="-3.8793886292981028E-2"/>
                  <c:y val="3.2407409622480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82B2-4417-B8D7-F1AB9F56AE27}"/>
                </c:ext>
              </c:extLst>
            </c:dLbl>
            <c:dLbl>
              <c:idx val="11"/>
              <c:layout>
                <c:manualLayout>
                  <c:x val="-9.9755707610522642E-3"/>
                  <c:y val="2.63310203182656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2B2-4417-B8D7-F1AB9F56AE27}"/>
                </c:ext>
              </c:extLst>
            </c:dLbl>
            <c:dLbl>
              <c:idx val="12"/>
              <c:layout>
                <c:manualLayout>
                  <c:x val="-3.325190253684096E-2"/>
                  <c:y val="-3.24074096224807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2B2-4417-B8D7-F1AB9F56AE27}"/>
                </c:ext>
              </c:extLst>
            </c:dLbl>
            <c:dLbl>
              <c:idx val="13"/>
              <c:layout>
                <c:manualLayout>
                  <c:x val="-1.8842744770876583E-2"/>
                  <c:y val="3.03819465210757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2B2-4417-B8D7-F1AB9F56AE27}"/>
                </c:ext>
              </c:extLst>
            </c:dLbl>
            <c:dLbl>
              <c:idx val="14"/>
              <c:layout>
                <c:manualLayout>
                  <c:x val="-3.6577092790524887E-2"/>
                  <c:y val="-3.4432872723885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82B2-4417-B8D7-F1AB9F56AE27}"/>
                </c:ext>
              </c:extLst>
            </c:dLbl>
            <c:dLbl>
              <c:idx val="16"/>
              <c:layout>
                <c:manualLayout>
                  <c:x val="-3.2143505785612855E-2"/>
                  <c:y val="3.4432872723885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82B2-4417-B8D7-F1AB9F56AE27}"/>
                </c:ext>
              </c:extLst>
            </c:dLbl>
            <c:dLbl>
              <c:idx val="17"/>
              <c:layout>
                <c:manualLayout>
                  <c:x val="-2.9846942627202274E-2"/>
                  <c:y val="3.0383541373911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B2-4417-B8D7-F1AB9F56AE27}"/>
                </c:ext>
              </c:extLst>
            </c:dLbl>
            <c:dLbl>
              <c:idx val="18"/>
              <c:layout>
                <c:manualLayout>
                  <c:x val="-1.4409157765964546E-2"/>
                  <c:y val="-2.83564834196706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82B2-4417-B8D7-F1AB9F56AE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WCPU!$A$195:$A$213</c:f>
              <c:numCache>
                <c:formatCode>General</c:formatCode>
                <c:ptCount val="1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</c:numCache>
            </c:numRef>
          </c:cat>
          <c:val>
            <c:numRef>
              <c:f>WCPU!$C$195:$C$213</c:f>
              <c:numCache>
                <c:formatCode>General</c:formatCode>
                <c:ptCount val="19"/>
                <c:pt idx="10" formatCode="#,##0">
                  <c:v>1576</c:v>
                </c:pt>
                <c:pt idx="11" formatCode="#,##0">
                  <c:v>3603</c:v>
                </c:pt>
                <c:pt idx="12" formatCode="_(* #,##0_);_(* \(#,##0\);_(* &quot;-&quot;??_);_(@_)">
                  <c:v>4051</c:v>
                </c:pt>
                <c:pt idx="13" formatCode="_(* #,##0_);_(* \(#,##0\);_(* &quot;-&quot;??_);_(@_)">
                  <c:v>4283</c:v>
                </c:pt>
                <c:pt idx="14" formatCode="_(* #,##0_);_(* \(#,##0\);_(* &quot;-&quot;??_);_(@_)">
                  <c:v>4816</c:v>
                </c:pt>
                <c:pt idx="15" formatCode="_(* #,##0_);_(* \(#,##0\);_(* &quot;-&quot;??_);_(@_)">
                  <c:v>4364</c:v>
                </c:pt>
                <c:pt idx="16" formatCode="_(* #,##0_);_(* \(#,##0\);_(* &quot;-&quot;??_);_(@_)">
                  <c:v>2359</c:v>
                </c:pt>
                <c:pt idx="17" formatCode="_(* #,##0_);_(* \(#,##0\);_(* &quot;-&quot;??_);_(@_)">
                  <c:v>3554</c:v>
                </c:pt>
                <c:pt idx="18" formatCode="#,##0">
                  <c:v>4382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2B2-4417-B8D7-F1AB9F56AE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6715472"/>
        <c:axId val="866715800"/>
      </c:lineChart>
      <c:catAx>
        <c:axId val="866715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cap="all" spc="12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66715800"/>
        <c:crosses val="autoZero"/>
        <c:auto val="1"/>
        <c:lblAlgn val="ctr"/>
        <c:lblOffset val="100"/>
        <c:noMultiLvlLbl val="0"/>
      </c:catAx>
      <c:valAx>
        <c:axId val="86671580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866715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0"/>
      <c:depthPercent val="10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5247818241469816"/>
          <c:y val="0.22254447360746574"/>
          <c:w val="0.51795242782152229"/>
          <c:h val="0.42297550306211723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5">
                  <a:shade val="3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679-44C9-B312-2677907185D5}"/>
              </c:ext>
            </c:extLst>
          </c:dPt>
          <c:dPt>
            <c:idx val="1"/>
            <c:bubble3D val="0"/>
            <c:spPr>
              <a:solidFill>
                <a:schemeClr val="accent5">
                  <a:shade val="41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679-44C9-B312-2677907185D5}"/>
              </c:ext>
            </c:extLst>
          </c:dPt>
          <c:dPt>
            <c:idx val="2"/>
            <c:bubble3D val="0"/>
            <c:spPr>
              <a:solidFill>
                <a:schemeClr val="accent5">
                  <a:shade val="47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679-44C9-B312-2677907185D5}"/>
              </c:ext>
            </c:extLst>
          </c:dPt>
          <c:dPt>
            <c:idx val="3"/>
            <c:bubble3D val="0"/>
            <c:spPr>
              <a:solidFill>
                <a:schemeClr val="accent5">
                  <a:shade val="53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679-44C9-B312-2677907185D5}"/>
              </c:ext>
            </c:extLst>
          </c:dPt>
          <c:dPt>
            <c:idx val="4"/>
            <c:bubble3D val="0"/>
            <c:spPr>
              <a:solidFill>
                <a:schemeClr val="accent5">
                  <a:shade val="59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679-44C9-B312-2677907185D5}"/>
              </c:ext>
            </c:extLst>
          </c:dPt>
          <c:dPt>
            <c:idx val="5"/>
            <c:bubble3D val="0"/>
            <c:spPr>
              <a:solidFill>
                <a:schemeClr val="accent5">
                  <a:shade val="6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679-44C9-B312-2677907185D5}"/>
              </c:ext>
            </c:extLst>
          </c:dPt>
          <c:dPt>
            <c:idx val="6"/>
            <c:bubble3D val="0"/>
            <c:spPr>
              <a:solidFill>
                <a:schemeClr val="accent5">
                  <a:shade val="7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2679-44C9-B312-2677907185D5}"/>
              </c:ext>
            </c:extLst>
          </c:dPt>
          <c:dPt>
            <c:idx val="7"/>
            <c:bubble3D val="0"/>
            <c:spPr>
              <a:solidFill>
                <a:schemeClr val="accent5">
                  <a:shade val="7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2679-44C9-B312-2677907185D5}"/>
              </c:ext>
            </c:extLst>
          </c:dPt>
          <c:dPt>
            <c:idx val="8"/>
            <c:bubble3D val="0"/>
            <c:spPr>
              <a:solidFill>
                <a:schemeClr val="accent5">
                  <a:shade val="82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2679-44C9-B312-2677907185D5}"/>
              </c:ext>
            </c:extLst>
          </c:dPt>
          <c:dPt>
            <c:idx val="9"/>
            <c:bubble3D val="0"/>
            <c:spPr>
              <a:solidFill>
                <a:schemeClr val="accent5">
                  <a:shade val="8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2679-44C9-B312-2677907185D5}"/>
              </c:ext>
            </c:extLst>
          </c:dPt>
          <c:dPt>
            <c:idx val="10"/>
            <c:bubble3D val="0"/>
            <c:spPr>
              <a:solidFill>
                <a:schemeClr val="accent5">
                  <a:shade val="94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2679-44C9-B312-2677907185D5}"/>
              </c:ext>
            </c:extLst>
          </c:dPt>
          <c:dPt>
            <c:idx val="11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2679-44C9-B312-2677907185D5}"/>
              </c:ext>
            </c:extLst>
          </c:dPt>
          <c:dPt>
            <c:idx val="12"/>
            <c:bubble3D val="0"/>
            <c:spPr>
              <a:solidFill>
                <a:schemeClr val="accent5">
                  <a:tint val="9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2679-44C9-B312-2677907185D5}"/>
              </c:ext>
            </c:extLst>
          </c:dPt>
          <c:dPt>
            <c:idx val="13"/>
            <c:bubble3D val="0"/>
            <c:spPr>
              <a:solidFill>
                <a:schemeClr val="accent5">
                  <a:tint val="89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2679-44C9-B312-2677907185D5}"/>
              </c:ext>
            </c:extLst>
          </c:dPt>
          <c:dPt>
            <c:idx val="14"/>
            <c:bubble3D val="0"/>
            <c:spPr>
              <a:solidFill>
                <a:schemeClr val="accent5">
                  <a:tint val="83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2679-44C9-B312-2677907185D5}"/>
              </c:ext>
            </c:extLst>
          </c:dPt>
          <c:dPt>
            <c:idx val="15"/>
            <c:bubble3D val="0"/>
            <c:spPr>
              <a:solidFill>
                <a:schemeClr val="accent5">
                  <a:tint val="77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2679-44C9-B312-2677907185D5}"/>
              </c:ext>
            </c:extLst>
          </c:dPt>
          <c:dPt>
            <c:idx val="16"/>
            <c:bubble3D val="0"/>
            <c:spPr>
              <a:solidFill>
                <a:schemeClr val="accent5">
                  <a:tint val="71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2679-44C9-B312-2677907185D5}"/>
              </c:ext>
            </c:extLst>
          </c:dPt>
          <c:dPt>
            <c:idx val="17"/>
            <c:bubble3D val="0"/>
            <c:spPr>
              <a:solidFill>
                <a:schemeClr val="accent5">
                  <a:tint val="6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3-2679-44C9-B312-2677907185D5}"/>
              </c:ext>
            </c:extLst>
          </c:dPt>
          <c:dPt>
            <c:idx val="18"/>
            <c:bubble3D val="0"/>
            <c:spPr>
              <a:solidFill>
                <a:schemeClr val="accent5">
                  <a:tint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5-2679-44C9-B312-2677907185D5}"/>
              </c:ext>
            </c:extLst>
          </c:dPt>
          <c:dPt>
            <c:idx val="19"/>
            <c:bubble3D val="0"/>
            <c:spPr>
              <a:solidFill>
                <a:schemeClr val="accent5">
                  <a:tint val="54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7-2679-44C9-B312-2677907185D5}"/>
              </c:ext>
            </c:extLst>
          </c:dPt>
          <c:dPt>
            <c:idx val="20"/>
            <c:bubble3D val="0"/>
            <c:spPr>
              <a:solidFill>
                <a:schemeClr val="accent5">
                  <a:tint val="48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9-2679-44C9-B312-2677907185D5}"/>
              </c:ext>
            </c:extLst>
          </c:dPt>
          <c:dPt>
            <c:idx val="21"/>
            <c:bubble3D val="0"/>
            <c:spPr>
              <a:solidFill>
                <a:schemeClr val="accent5">
                  <a:tint val="42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B-2679-44C9-B312-2677907185D5}"/>
              </c:ext>
            </c:extLst>
          </c:dPt>
          <c:dPt>
            <c:idx val="22"/>
            <c:bubble3D val="0"/>
            <c:spPr>
              <a:solidFill>
                <a:schemeClr val="accent5">
                  <a:tint val="36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D-2679-44C9-B312-2677907185D5}"/>
              </c:ext>
            </c:extLst>
          </c:dPt>
          <c:dLbls>
            <c:dLbl>
              <c:idx val="0"/>
              <c:layout>
                <c:manualLayout>
                  <c:x val="-0.15517765748031495"/>
                  <c:y val="-0.2209158646835812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AC2D583-2F21-464A-86B4-A3221EC6774B}" type="CATEGORYNAME">
                      <a:rPr lang="en-US" smtClean="0">
                        <a:solidFill>
                          <a:schemeClr val="bg1"/>
                        </a:solidFill>
                      </a:rPr>
                      <a:pPr>
                        <a:defRPr sz="1600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endParaRPr lang="en-PH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679-44C9-B312-2677907185D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46D0532-160F-4D54-AD7D-DE78BF53F01C}" type="CATEGORYNAME">
                      <a:rPr lang="en-US" smtClean="0"/>
                      <a:pPr/>
                      <a:t>[CATEGORY NAME]</a:t>
                    </a:fld>
                    <a:endParaRPr lang="en-PH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679-44C9-B312-2677907185D5}"/>
                </c:ext>
              </c:extLst>
            </c:dLbl>
            <c:dLbl>
              <c:idx val="2"/>
              <c:layout>
                <c:manualLayout>
                  <c:x val="-1.8352977362204724E-2"/>
                  <c:y val="-9.330417031204432E-3"/>
                </c:manualLayout>
              </c:layout>
              <c:tx>
                <c:rich>
                  <a:bodyPr/>
                  <a:lstStyle/>
                  <a:p>
                    <a:fld id="{E70FA6FD-8A1C-477B-AFAD-3393FB1E02B3}" type="CATEGORYNAME">
                      <a:rPr lang="en-US" smtClean="0"/>
                      <a:pPr/>
                      <a:t>[CATEGORY NAME]</a:t>
                    </a:fld>
                    <a:endParaRPr lang="en-PH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679-44C9-B312-2677907185D5}"/>
                </c:ext>
              </c:extLst>
            </c:dLbl>
            <c:dLbl>
              <c:idx val="3"/>
              <c:layout>
                <c:manualLayout>
                  <c:x val="-3.1543676181102362E-2"/>
                  <c:y val="-2.923549139690872E-2"/>
                </c:manualLayout>
              </c:layout>
              <c:tx>
                <c:rich>
                  <a:bodyPr/>
                  <a:lstStyle/>
                  <a:p>
                    <a:fld id="{76D505D0-E6AA-45AC-863F-666CE270FE46}" type="CATEGORYNAME">
                      <a:rPr lang="en-US" smtClean="0"/>
                      <a:pPr/>
                      <a:t>[CATEGORY NAME]</a:t>
                    </a:fld>
                    <a:endParaRPr lang="en-PH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2679-44C9-B312-2677907185D5}"/>
                </c:ext>
              </c:extLst>
            </c:dLbl>
            <c:dLbl>
              <c:idx val="4"/>
              <c:layout>
                <c:manualLayout>
                  <c:x val="9.2037319553805771E-2"/>
                  <c:y val="-2.6756488772236804E-2"/>
                </c:manualLayout>
              </c:layout>
              <c:tx>
                <c:rich>
                  <a:bodyPr/>
                  <a:lstStyle/>
                  <a:p>
                    <a:fld id="{D445B848-768F-4BC4-85BE-1114DFD49FFB}" type="CATEGORYNAME">
                      <a:rPr lang="en-US" smtClean="0"/>
                      <a:pPr/>
                      <a:t>[CATEGORY NAME]</a:t>
                    </a:fld>
                    <a:endParaRPr lang="en-PH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2679-44C9-B312-2677907185D5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679-44C9-B312-2677907185D5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679-44C9-B312-2677907185D5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2679-44C9-B312-2677907185D5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679-44C9-B312-2677907185D5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679-44C9-B312-2677907185D5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679-44C9-B312-2677907185D5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2679-44C9-B312-2677907185D5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2679-44C9-B312-2677907185D5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2679-44C9-B312-2677907185D5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2679-44C9-B312-2677907185D5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2679-44C9-B312-2677907185D5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2679-44C9-B312-2677907185D5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2679-44C9-B312-2677907185D5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2679-44C9-B312-2677907185D5}"/>
                </c:ext>
              </c:extLst>
            </c:dLbl>
            <c:dLbl>
              <c:idx val="1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2679-44C9-B312-2677907185D5}"/>
                </c:ext>
              </c:extLst>
            </c:dLbl>
            <c:dLbl>
              <c:idx val="2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2679-44C9-B312-2677907185D5}"/>
                </c:ext>
              </c:extLst>
            </c:dLbl>
            <c:dLbl>
              <c:idx val="2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2679-44C9-B312-2677907185D5}"/>
                </c:ext>
              </c:extLst>
            </c:dLbl>
            <c:dLbl>
              <c:idx val="22"/>
              <c:layout>
                <c:manualLayout>
                  <c:x val="0.14057923006239306"/>
                  <c:y val="6.1569259866862604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2679-44C9-B312-2677907185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'Type of Abuse'!$H$3:$H$25</c:f>
              <c:strCache>
                <c:ptCount val="23"/>
                <c:pt idx="0">
                  <c:v>Sexual abuse 7,553 (71%)</c:v>
                </c:pt>
                <c:pt idx="1">
                  <c:v>Physical abuse 1,150 (11%)</c:v>
                </c:pt>
                <c:pt idx="2">
                  <c:v>Emotional 532 (5%)</c:v>
                </c:pt>
                <c:pt idx="3">
                  <c:v>Neglect 469 (4%)</c:v>
                </c:pt>
                <c:pt idx="4">
                  <c:v>Unable to Validate Abuse (UVA) 415 (4%)</c:v>
                </c:pt>
                <c:pt idx="5">
                  <c:v>Unknown 108 (1%)</c:v>
                </c:pt>
                <c:pt idx="6">
                  <c:v>Sibling of a Child Abuse case 43 (0.40%)</c:v>
                </c:pt>
                <c:pt idx="7">
                  <c:v>Online Child Sexual Exploitation 15 (0.14%)</c:v>
                </c:pt>
                <c:pt idx="8">
                  <c:v>Child Trafficking 15 (0.14%)</c:v>
                </c:pt>
                <c:pt idx="9">
                  <c:v>Minor Perpetrator 25 (0.23%)</c:v>
                </c:pt>
                <c:pt idx="10">
                  <c:v>Psychotic Disorders 13 (0.12%)</c:v>
                </c:pt>
                <c:pt idx="11">
                  <c:v>Sextortion 10 (0.09%)</c:v>
                </c:pt>
                <c:pt idx="12">
                  <c:v>Trauma and Stressors related Disorders 10 (0.09%)</c:v>
                </c:pt>
                <c:pt idx="13">
                  <c:v>Cyber Bullying 9  (0.08%)</c:v>
                </c:pt>
                <c:pt idx="14">
                  <c:v>Mood Disorders 9 (0.08%)</c:v>
                </c:pt>
                <c:pt idx="15">
                  <c:v>Child Marriage 8 (0.07%)</c:v>
                </c:pt>
                <c:pt idx="16">
                  <c:v>Online Child Sexual Abuse 5 (0.04%)</c:v>
                </c:pt>
                <c:pt idx="17">
                  <c:v>Traditional Bullying 5 (0.03%)</c:v>
                </c:pt>
                <c:pt idx="18">
                  <c:v>Suspicious Child Death 4 (0.03%)</c:v>
                </c:pt>
                <c:pt idx="19">
                  <c:v>Human Trafficking 2 (0.01%)</c:v>
                </c:pt>
                <c:pt idx="20">
                  <c:v>Teen Pregnancy 1 (0%)</c:v>
                </c:pt>
                <c:pt idx="21">
                  <c:v>Stalking 0 (0%)</c:v>
                </c:pt>
                <c:pt idx="22">
                  <c:v>Direct Psych (PGH-CPU) 235 (2%)</c:v>
                </c:pt>
              </c:strCache>
            </c:strRef>
          </c:cat>
          <c:val>
            <c:numRef>
              <c:f>'Type of Abuse'!$I$3:$I$25</c:f>
              <c:numCache>
                <c:formatCode>#,##0</c:formatCode>
                <c:ptCount val="23"/>
                <c:pt idx="0">
                  <c:v>7788</c:v>
                </c:pt>
                <c:pt idx="1">
                  <c:v>1150</c:v>
                </c:pt>
                <c:pt idx="2" formatCode="General">
                  <c:v>532</c:v>
                </c:pt>
                <c:pt idx="3" formatCode="General">
                  <c:v>469</c:v>
                </c:pt>
                <c:pt idx="4" formatCode="General">
                  <c:v>415</c:v>
                </c:pt>
                <c:pt idx="5" formatCode="General">
                  <c:v>108</c:v>
                </c:pt>
                <c:pt idx="6" formatCode="General">
                  <c:v>43</c:v>
                </c:pt>
                <c:pt idx="7" formatCode="General">
                  <c:v>15</c:v>
                </c:pt>
                <c:pt idx="8" formatCode="General">
                  <c:v>15</c:v>
                </c:pt>
                <c:pt idx="9" formatCode="General">
                  <c:v>25</c:v>
                </c:pt>
                <c:pt idx="10" formatCode="General">
                  <c:v>13</c:v>
                </c:pt>
                <c:pt idx="11" formatCode="General">
                  <c:v>10</c:v>
                </c:pt>
                <c:pt idx="12" formatCode="General">
                  <c:v>10</c:v>
                </c:pt>
                <c:pt idx="13" formatCode="General">
                  <c:v>9</c:v>
                </c:pt>
                <c:pt idx="14" formatCode="General">
                  <c:v>9</c:v>
                </c:pt>
                <c:pt idx="15" formatCode="General">
                  <c:v>8</c:v>
                </c:pt>
                <c:pt idx="16" formatCode="General">
                  <c:v>5</c:v>
                </c:pt>
                <c:pt idx="17" formatCode="General">
                  <c:v>4</c:v>
                </c:pt>
                <c:pt idx="18" formatCode="General">
                  <c:v>4</c:v>
                </c:pt>
                <c:pt idx="19" formatCode="General">
                  <c:v>2</c:v>
                </c:pt>
                <c:pt idx="20" formatCode="General">
                  <c:v>1</c:v>
                </c:pt>
                <c:pt idx="21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E-2679-44C9-B312-2677907185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>
          <a:innerShdw blurRad="63500" dist="101600" dir="13500000">
            <a:srgbClr val="34A4EA">
              <a:alpha val="50000"/>
            </a:srgbClr>
          </a:innerShdw>
          <a:softEdge rad="215900"/>
        </a:effectLst>
      </c:spPr>
    </c:plotArea>
    <c:legend>
      <c:legendPos val="b"/>
      <c:layout>
        <c:manualLayout>
          <c:xMode val="edge"/>
          <c:yMode val="edge"/>
          <c:x val="0"/>
          <c:y val="0.6638375201541874"/>
          <c:w val="0.99922391732283466"/>
          <c:h val="0.297273549139690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TypeofAbusebySex!$I$19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6E3-4B60-8556-A1EB8343D7D3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 w="9525" cap="flat" cmpd="sng" algn="ctr">
                <a:solidFill>
                  <a:schemeClr val="accent1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86E3-4B60-8556-A1EB8343D7D3}"/>
              </c:ext>
            </c:extLst>
          </c:dPt>
          <c:dLbls>
            <c:dLbl>
              <c:idx val="0"/>
              <c:layout>
                <c:manualLayout>
                  <c:x val="0"/>
                  <c:y val="1.88205771643663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6E3-4B60-8556-A1EB8343D7D3}"/>
                </c:ext>
              </c:extLst>
            </c:dLbl>
            <c:dLbl>
              <c:idx val="1"/>
              <c:layout>
                <c:manualLayout>
                  <c:x val="-1.984126984126984E-2"/>
                  <c:y val="2.19573400250941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6E3-4B60-8556-A1EB8343D7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TypeofAbusebySex!$J$18:$K$18</c:f>
              <c:strCache>
                <c:ptCount val="2"/>
                <c:pt idx="0">
                  <c:v>Physical abuse</c:v>
                </c:pt>
                <c:pt idx="1">
                  <c:v>Sexual abuse</c:v>
                </c:pt>
              </c:strCache>
            </c:strRef>
          </c:cat>
          <c:val>
            <c:numRef>
              <c:f>TypeofAbusebySex!$J$19:$K$19</c:f>
              <c:numCache>
                <c:formatCode>General</c:formatCode>
                <c:ptCount val="2"/>
                <c:pt idx="0">
                  <c:v>608</c:v>
                </c:pt>
                <c:pt idx="1">
                  <c:v>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E3-4B60-8556-A1EB8343D7D3}"/>
            </c:ext>
          </c:extLst>
        </c:ser>
        <c:ser>
          <c:idx val="1"/>
          <c:order val="1"/>
          <c:tx>
            <c:strRef>
              <c:f>TypeofAbusebySex!$I$20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TypeofAbusebySex!$J$18:$K$18</c:f>
              <c:strCache>
                <c:ptCount val="2"/>
                <c:pt idx="0">
                  <c:v>Physical abuse</c:v>
                </c:pt>
                <c:pt idx="1">
                  <c:v>Sexual abuse</c:v>
                </c:pt>
              </c:strCache>
            </c:strRef>
          </c:cat>
          <c:val>
            <c:numRef>
              <c:f>TypeofAbusebySex!$J$20:$K$20</c:f>
              <c:numCache>
                <c:formatCode>#,##0</c:formatCode>
                <c:ptCount val="2"/>
                <c:pt idx="0" formatCode="General">
                  <c:v>524</c:v>
                </c:pt>
                <c:pt idx="1">
                  <c:v>7553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E3-4B60-8556-A1EB8343D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9"/>
        <c:gapDepth val="78"/>
        <c:shape val="box"/>
        <c:axId val="2066175664"/>
        <c:axId val="246258672"/>
        <c:axId val="2104059680"/>
      </c:bar3DChart>
      <c:catAx>
        <c:axId val="2066175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258672"/>
        <c:crosses val="autoZero"/>
        <c:auto val="1"/>
        <c:lblAlgn val="ctr"/>
        <c:lblOffset val="100"/>
        <c:noMultiLvlLbl val="0"/>
      </c:catAx>
      <c:valAx>
        <c:axId val="2462586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66175664"/>
        <c:crosses val="autoZero"/>
        <c:crossBetween val="between"/>
      </c:valAx>
      <c:serAx>
        <c:axId val="210405968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258672"/>
        <c:crosses val="autoZero"/>
      </c:ser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PH" sz="2000" b="1" i="0" u="none" strike="noStrike" kern="1200" baseline="0" dirty="0">
                <a:solidFill>
                  <a:schemeClr val="accent1">
                    <a:lumMod val="50000"/>
                  </a:schemeClr>
                </a:solidFill>
              </a:rPr>
              <a:t>Distribution of Patients by Age Group and by Type of Abuse 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en-PH" sz="2000" b="1" i="0" u="none" strike="noStrike" kern="1200" baseline="0" dirty="0">
                <a:solidFill>
                  <a:schemeClr val="accent1">
                    <a:lumMod val="50000"/>
                  </a:schemeClr>
                </a:solidFill>
              </a:rPr>
              <a:t>WCPUs Nationwide, 2022</a:t>
            </a:r>
          </a:p>
        </c:rich>
      </c:tx>
      <c:layout>
        <c:manualLayout>
          <c:xMode val="edge"/>
          <c:yMode val="edge"/>
          <c:x val="0.1768279526232310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Summary!$B$40</c:f>
              <c:strCache>
                <c:ptCount val="1"/>
                <c:pt idx="0">
                  <c:v>Physical Abuse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77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tint val="77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tint val="77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Summary!$A$41:$A$46</c:f>
              <c:strCache>
                <c:ptCount val="6"/>
                <c:pt idx="0">
                  <c:v>0-3</c:v>
                </c:pt>
                <c:pt idx="1">
                  <c:v>4-6</c:v>
                </c:pt>
                <c:pt idx="2">
                  <c:v>7-9</c:v>
                </c:pt>
                <c:pt idx="3">
                  <c:v>10-12</c:v>
                </c:pt>
                <c:pt idx="4">
                  <c:v>13-15</c:v>
                </c:pt>
                <c:pt idx="5">
                  <c:v>16-17</c:v>
                </c:pt>
              </c:strCache>
            </c:strRef>
          </c:cat>
          <c:val>
            <c:numRef>
              <c:f>Summary!$B$41:$B$46</c:f>
              <c:numCache>
                <c:formatCode>General</c:formatCode>
                <c:ptCount val="6"/>
                <c:pt idx="0">
                  <c:v>91</c:v>
                </c:pt>
                <c:pt idx="1">
                  <c:v>87</c:v>
                </c:pt>
                <c:pt idx="2">
                  <c:v>158</c:v>
                </c:pt>
                <c:pt idx="3">
                  <c:v>233</c:v>
                </c:pt>
                <c:pt idx="4">
                  <c:v>350</c:v>
                </c:pt>
                <c:pt idx="5">
                  <c:v>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B2-45BA-BAC5-497582452244}"/>
            </c:ext>
          </c:extLst>
        </c:ser>
        <c:ser>
          <c:idx val="1"/>
          <c:order val="1"/>
          <c:tx>
            <c:strRef>
              <c:f>Summary!$C$40</c:f>
              <c:strCache>
                <c:ptCount val="1"/>
                <c:pt idx="0">
                  <c:v>Sexual Abuse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76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hade val="76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shade val="76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Summary!$A$41:$A$46</c:f>
              <c:strCache>
                <c:ptCount val="6"/>
                <c:pt idx="0">
                  <c:v>0-3</c:v>
                </c:pt>
                <c:pt idx="1">
                  <c:v>4-6</c:v>
                </c:pt>
                <c:pt idx="2">
                  <c:v>7-9</c:v>
                </c:pt>
                <c:pt idx="3">
                  <c:v>10-12</c:v>
                </c:pt>
                <c:pt idx="4">
                  <c:v>13-15</c:v>
                </c:pt>
                <c:pt idx="5">
                  <c:v>16-17</c:v>
                </c:pt>
              </c:strCache>
            </c:strRef>
          </c:cat>
          <c:val>
            <c:numRef>
              <c:f>Summary!$C$41:$C$46</c:f>
              <c:numCache>
                <c:formatCode>General</c:formatCode>
                <c:ptCount val="6"/>
                <c:pt idx="0">
                  <c:v>283</c:v>
                </c:pt>
                <c:pt idx="1">
                  <c:v>571</c:v>
                </c:pt>
                <c:pt idx="2">
                  <c:v>580</c:v>
                </c:pt>
                <c:pt idx="3" formatCode="#,##0">
                  <c:v>1329</c:v>
                </c:pt>
                <c:pt idx="4" formatCode="#,##0">
                  <c:v>2965</c:v>
                </c:pt>
                <c:pt idx="5" formatCode="#,##0">
                  <c:v>1740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6B2-45BA-BAC5-497582452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05786032"/>
        <c:axId val="1705813392"/>
        <c:axId val="0"/>
      </c:bar3DChart>
      <c:catAx>
        <c:axId val="1705786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5813392"/>
        <c:crosses val="autoZero"/>
        <c:auto val="1"/>
        <c:lblAlgn val="ctr"/>
        <c:lblOffset val="100"/>
        <c:noMultiLvlLbl val="0"/>
      </c:catAx>
      <c:valAx>
        <c:axId val="1705813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05786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PH" sz="1800" b="1" dirty="0">
                <a:solidFill>
                  <a:schemeClr val="accent1">
                    <a:lumMod val="50000"/>
                  </a:schemeClr>
                </a:solidFill>
              </a:rPr>
              <a:t>VAC Primary and Secondary</a:t>
            </a:r>
            <a:r>
              <a:rPr lang="en-PH" sz="1800" b="1" baseline="0" dirty="0">
                <a:solidFill>
                  <a:schemeClr val="accent1">
                    <a:lumMod val="50000"/>
                  </a:schemeClr>
                </a:solidFill>
              </a:rPr>
              <a:t> Sources of Referral </a:t>
            </a:r>
          </a:p>
          <a:p>
            <a:pPr>
              <a:defRPr/>
            </a:pPr>
            <a:r>
              <a:rPr lang="en-PH" sz="1800" b="1" baseline="0" dirty="0">
                <a:solidFill>
                  <a:schemeClr val="accent1">
                    <a:lumMod val="50000"/>
                  </a:schemeClr>
                </a:solidFill>
              </a:rPr>
              <a:t>WCPUs Nationwide, 2022</a:t>
            </a:r>
            <a:endParaRPr lang="en-PH" sz="1800" b="1" dirty="0">
              <a:solidFill>
                <a:schemeClr val="accent1">
                  <a:lumMod val="50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Sheet1!$B$92:$B$121</c:f>
              <c:strCache>
                <c:ptCount val="30"/>
                <c:pt idx="0">
                  <c:v>Teacher</c:v>
                </c:pt>
                <c:pt idx="1">
                  <c:v>Orthopedics Ward</c:v>
                </c:pt>
                <c:pt idx="2">
                  <c:v>Court Order/Referral</c:v>
                </c:pt>
                <c:pt idx="3">
                  <c:v>Provincial Health Officer</c:v>
                </c:pt>
                <c:pt idx="4">
                  <c:v>City Official</c:v>
                </c:pt>
                <c:pt idx="5">
                  <c:v>School</c:v>
                </c:pt>
                <c:pt idx="6">
                  <c:v>Municipal Official</c:v>
                </c:pt>
                <c:pt idx="7">
                  <c:v>Provincial Official</c:v>
                </c:pt>
                <c:pt idx="8">
                  <c:v>NBI</c:v>
                </c:pt>
                <c:pt idx="9">
                  <c:v>Municipal Health Officer</c:v>
                </c:pt>
                <c:pt idx="10">
                  <c:v>Trauma Ward</c:v>
                </c:pt>
                <c:pt idx="11">
                  <c:v>Lawyer/DOJ</c:v>
                </c:pt>
                <c:pt idx="12">
                  <c:v>NGO</c:v>
                </c:pt>
                <c:pt idx="13">
                  <c:v>Burn Unit</c:v>
                </c:pt>
                <c:pt idx="14">
                  <c:v>Other hospital</c:v>
                </c:pt>
                <c:pt idx="15">
                  <c:v>No Information</c:v>
                </c:pt>
                <c:pt idx="16">
                  <c:v>Private Physician</c:v>
                </c:pt>
                <c:pt idx="17">
                  <c:v>Inter Hospital</c:v>
                </c:pt>
                <c:pt idx="18">
                  <c:v>Barangay Official</c:v>
                </c:pt>
                <c:pt idx="19">
                  <c:v>OPD</c:v>
                </c:pt>
                <c:pt idx="20">
                  <c:v>Pediatrics Ward</c:v>
                </c:pt>
                <c:pt idx="21">
                  <c:v>City Social Welfare and Development Office</c:v>
                </c:pt>
                <c:pt idx="22">
                  <c:v>DSWD</c:v>
                </c:pt>
                <c:pt idx="23">
                  <c:v>Municipal Social Welfare and Development Office</c:v>
                </c:pt>
                <c:pt idx="24">
                  <c:v>Others</c:v>
                </c:pt>
                <c:pt idx="25">
                  <c:v>Other Wards</c:v>
                </c:pt>
                <c:pt idx="26">
                  <c:v>OB-Gyn Ward</c:v>
                </c:pt>
                <c:pt idx="27">
                  <c:v>Walk-in</c:v>
                </c:pt>
                <c:pt idx="28">
                  <c:v>Emergency Room</c:v>
                </c:pt>
                <c:pt idx="29">
                  <c:v>Police</c:v>
                </c:pt>
              </c:strCache>
            </c:strRef>
          </c:cat>
          <c:val>
            <c:numRef>
              <c:f>Sheet1!$C$92:$C$121</c:f>
              <c:numCache>
                <c:formatCode>General</c:formatCode>
                <c:ptCount val="30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5</c:v>
                </c:pt>
                <c:pt idx="6">
                  <c:v>8</c:v>
                </c:pt>
                <c:pt idx="7">
                  <c:v>9</c:v>
                </c:pt>
                <c:pt idx="8">
                  <c:v>9</c:v>
                </c:pt>
                <c:pt idx="9">
                  <c:v>17</c:v>
                </c:pt>
                <c:pt idx="10">
                  <c:v>18</c:v>
                </c:pt>
                <c:pt idx="11">
                  <c:v>19</c:v>
                </c:pt>
                <c:pt idx="12">
                  <c:v>23</c:v>
                </c:pt>
                <c:pt idx="13">
                  <c:v>30</c:v>
                </c:pt>
                <c:pt idx="14">
                  <c:v>40</c:v>
                </c:pt>
                <c:pt idx="15">
                  <c:v>41</c:v>
                </c:pt>
                <c:pt idx="16">
                  <c:v>97</c:v>
                </c:pt>
                <c:pt idx="17">
                  <c:v>98</c:v>
                </c:pt>
                <c:pt idx="18">
                  <c:v>153</c:v>
                </c:pt>
                <c:pt idx="19">
                  <c:v>194</c:v>
                </c:pt>
                <c:pt idx="20">
                  <c:v>201</c:v>
                </c:pt>
                <c:pt idx="21">
                  <c:v>282</c:v>
                </c:pt>
                <c:pt idx="22">
                  <c:v>292</c:v>
                </c:pt>
                <c:pt idx="23">
                  <c:v>404</c:v>
                </c:pt>
                <c:pt idx="24">
                  <c:v>438</c:v>
                </c:pt>
                <c:pt idx="25">
                  <c:v>454</c:v>
                </c:pt>
                <c:pt idx="26">
                  <c:v>746</c:v>
                </c:pt>
                <c:pt idx="27">
                  <c:v>840</c:v>
                </c:pt>
                <c:pt idx="28">
                  <c:v>933</c:v>
                </c:pt>
                <c:pt idx="29">
                  <c:v>7098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08-45BC-BDF6-80B93F8781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8187744"/>
        <c:axId val="246249072"/>
        <c:axId val="0"/>
      </c:bar3DChart>
      <c:catAx>
        <c:axId val="1781877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6249072"/>
        <c:crosses val="autoZero"/>
        <c:auto val="1"/>
        <c:lblAlgn val="ctr"/>
        <c:lblOffset val="100"/>
        <c:noMultiLvlLbl val="0"/>
      </c:catAx>
      <c:valAx>
        <c:axId val="2462490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0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187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10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colors1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8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defRPr sz="1197" kern="1200" spc="3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lt1">
            <a:lumMod val="85000"/>
          </a:schemeClr>
        </a:solidFill>
        <a:round/>
      </a:ln>
    </cs:spPr>
    <cs:defRPr sz="1330" kern="1200"/>
  </cs:chartArea>
  <cs:dataLabel>
    <cs:lnRef idx="0"/>
    <cs:fillRef idx="0">
      <cs:styleClr val="0"/>
    </cs:fillRef>
    <cs:effectRef idx="0"/>
    <cs:fontRef idx="minor">
      <a:schemeClr val="lt1"/>
    </cs:fontRef>
    <cs:spPr>
      <a:solidFill>
        <a:schemeClr val="phClr"/>
      </a:solidFill>
    </cs:spPr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5400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0.30933</cdr:x>
      <cdr:y>0.89008</cdr:y>
    </cdr:from>
    <cdr:to>
      <cdr:x>0.7318</cdr:x>
      <cdr:y>0.97252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2579E591-0978-31AA-B2B2-747DAD4CA53D}"/>
            </a:ext>
          </a:extLst>
        </cdr:cNvPr>
        <cdr:cNvSpPr txBox="1"/>
      </cdr:nvSpPr>
      <cdr:spPr>
        <a:xfrm xmlns:a="http://schemas.openxmlformats.org/drawingml/2006/main">
          <a:off x="2519666" y="5095417"/>
          <a:ext cx="3441290" cy="47194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88CEC6"/>
          </a:solidFill>
        </a:ln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PH" sz="1800" b="1" dirty="0">
              <a:solidFill>
                <a:schemeClr val="bg1"/>
              </a:solidFill>
            </a:rPr>
            <a:t>Total number of follow-ups: 4,508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0.23715</cdr:x>
      <cdr:y>0.22837</cdr:y>
    </cdr:from>
    <cdr:to>
      <cdr:x>0.34324</cdr:x>
      <cdr:y>0.6823</cdr:y>
    </cdr:to>
    <cdr:grpSp>
      <cdr:nvGrpSpPr>
        <cdr:cNvPr id="12" name="Group 11">
          <a:extLst xmlns:a="http://schemas.openxmlformats.org/drawingml/2006/main">
            <a:ext uri="{FF2B5EF4-FFF2-40B4-BE49-F238E27FC236}">
              <a16:creationId xmlns:a16="http://schemas.microsoft.com/office/drawing/2014/main" id="{D9A76459-70E7-1DD7-BAFE-910A197C7190}"/>
            </a:ext>
          </a:extLst>
        </cdr:cNvPr>
        <cdr:cNvGrpSpPr/>
      </cdr:nvGrpSpPr>
      <cdr:grpSpPr>
        <a:xfrm xmlns:a="http://schemas.openxmlformats.org/drawingml/2006/main">
          <a:off x="2411853" y="1468711"/>
          <a:ext cx="1078952" cy="2919351"/>
          <a:chOff x="2411811" y="1468729"/>
          <a:chExt cx="1078956" cy="2919318"/>
        </a:xfrm>
      </cdr:grpSpPr>
      <cdr:cxnSp macro="">
        <cdr:nvCxnSpPr>
          <cdr:cNvPr id="3" name="Straight Connector 2">
            <a:extLst xmlns:a="http://schemas.openxmlformats.org/drawingml/2006/main">
              <a:ext uri="{FF2B5EF4-FFF2-40B4-BE49-F238E27FC236}">
                <a16:creationId xmlns:a16="http://schemas.microsoft.com/office/drawing/2014/main" id="{F264C07B-BD69-124C-DDE8-AB1DD8210B1D}"/>
              </a:ext>
            </a:extLst>
          </cdr:cNvPr>
          <cdr:cNvCxnSpPr/>
        </cdr:nvCxnSpPr>
        <cdr:spPr>
          <a:xfrm xmlns:a="http://schemas.openxmlformats.org/drawingml/2006/main">
            <a:off x="2443950" y="4388047"/>
            <a:ext cx="576000" cy="0"/>
          </a:xfrm>
          <a:prstGeom xmlns:a="http://schemas.openxmlformats.org/drawingml/2006/main" prst="line">
            <a:avLst/>
          </a:prstGeom>
          <a:ln xmlns:a="http://schemas.openxmlformats.org/drawingml/2006/main" w="19050">
            <a:prstDash val="sysDash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4" name="Straight Connector 3">
            <a:extLst xmlns:a="http://schemas.openxmlformats.org/drawingml/2006/main">
              <a:ext uri="{FF2B5EF4-FFF2-40B4-BE49-F238E27FC236}">
                <a16:creationId xmlns:a16="http://schemas.microsoft.com/office/drawing/2014/main" id="{BFC19B1D-D2C9-93A3-5371-37A25D25BA89}"/>
              </a:ext>
            </a:extLst>
          </cdr:cNvPr>
          <cdr:cNvCxnSpPr/>
        </cdr:nvCxnSpPr>
        <cdr:spPr>
          <a:xfrm xmlns:a="http://schemas.openxmlformats.org/drawingml/2006/main">
            <a:off x="2448822" y="3722819"/>
            <a:ext cx="396000" cy="0"/>
          </a:xfrm>
          <a:prstGeom xmlns:a="http://schemas.openxmlformats.org/drawingml/2006/main" prst="line">
            <a:avLst/>
          </a:prstGeom>
          <a:ln xmlns:a="http://schemas.openxmlformats.org/drawingml/2006/main" w="19050">
            <a:prstDash val="sysDash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5" name="Straight Connector 4">
            <a:extLst xmlns:a="http://schemas.openxmlformats.org/drawingml/2006/main">
              <a:ext uri="{FF2B5EF4-FFF2-40B4-BE49-F238E27FC236}">
                <a16:creationId xmlns:a16="http://schemas.microsoft.com/office/drawing/2014/main" id="{3A7D1A1F-3D92-C758-56BB-82D6FBB8702B}"/>
              </a:ext>
            </a:extLst>
          </cdr:cNvPr>
          <cdr:cNvCxnSpPr/>
        </cdr:nvCxnSpPr>
        <cdr:spPr>
          <a:xfrm xmlns:a="http://schemas.openxmlformats.org/drawingml/2006/main">
            <a:off x="2411811" y="3066530"/>
            <a:ext cx="468000" cy="0"/>
          </a:xfrm>
          <a:prstGeom xmlns:a="http://schemas.openxmlformats.org/drawingml/2006/main" prst="line">
            <a:avLst/>
          </a:prstGeom>
          <a:ln xmlns:a="http://schemas.openxmlformats.org/drawingml/2006/main" w="19050">
            <a:prstDash val="sysDash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6" name="Straight Connector 5">
            <a:extLst xmlns:a="http://schemas.openxmlformats.org/drawingml/2006/main">
              <a:ext uri="{FF2B5EF4-FFF2-40B4-BE49-F238E27FC236}">
                <a16:creationId xmlns:a16="http://schemas.microsoft.com/office/drawing/2014/main" id="{93ED8F55-040B-54B3-CD31-6A8CDF5A7DB5}"/>
              </a:ext>
            </a:extLst>
          </cdr:cNvPr>
          <cdr:cNvCxnSpPr/>
        </cdr:nvCxnSpPr>
        <cdr:spPr>
          <a:xfrm xmlns:a="http://schemas.openxmlformats.org/drawingml/2006/main">
            <a:off x="2437787" y="2512771"/>
            <a:ext cx="720000" cy="0"/>
          </a:xfrm>
          <a:prstGeom xmlns:a="http://schemas.openxmlformats.org/drawingml/2006/main" prst="line">
            <a:avLst/>
          </a:prstGeom>
          <a:ln xmlns:a="http://schemas.openxmlformats.org/drawingml/2006/main" w="19050">
            <a:prstDash val="sysDash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7" name="Straight Connector 6">
            <a:extLst xmlns:a="http://schemas.openxmlformats.org/drawingml/2006/main">
              <a:ext uri="{FF2B5EF4-FFF2-40B4-BE49-F238E27FC236}">
                <a16:creationId xmlns:a16="http://schemas.microsoft.com/office/drawing/2014/main" id="{03348FE1-C7CD-42F7-ACBB-310259FC01DD}"/>
              </a:ext>
            </a:extLst>
          </cdr:cNvPr>
          <cdr:cNvCxnSpPr/>
        </cdr:nvCxnSpPr>
        <cdr:spPr>
          <a:xfrm xmlns:a="http://schemas.openxmlformats.org/drawingml/2006/main">
            <a:off x="2434127" y="1979972"/>
            <a:ext cx="864000" cy="0"/>
          </a:xfrm>
          <a:prstGeom xmlns:a="http://schemas.openxmlformats.org/drawingml/2006/main" prst="line">
            <a:avLst/>
          </a:prstGeom>
          <a:ln xmlns:a="http://schemas.openxmlformats.org/drawingml/2006/main" w="19050">
            <a:prstDash val="sysDash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13" name="Straight Connector 12">
            <a:extLst xmlns:a="http://schemas.openxmlformats.org/drawingml/2006/main">
              <a:ext uri="{FF2B5EF4-FFF2-40B4-BE49-F238E27FC236}">
                <a16:creationId xmlns:a16="http://schemas.microsoft.com/office/drawing/2014/main" id="{B54F1306-0B5F-71E7-9E07-C365A0EEB861}"/>
              </a:ext>
            </a:extLst>
          </cdr:cNvPr>
          <cdr:cNvCxnSpPr/>
        </cdr:nvCxnSpPr>
        <cdr:spPr>
          <a:xfrm xmlns:a="http://schemas.openxmlformats.org/drawingml/2006/main">
            <a:off x="2435061" y="1468729"/>
            <a:ext cx="1044000" cy="0"/>
          </a:xfrm>
          <a:prstGeom xmlns:a="http://schemas.openxmlformats.org/drawingml/2006/main" prst="line">
            <a:avLst/>
          </a:prstGeom>
          <a:ln xmlns:a="http://schemas.openxmlformats.org/drawingml/2006/main" w="19050">
            <a:prstDash val="sysDash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9" name="Straight Connector 8">
            <a:extLst xmlns:a="http://schemas.openxmlformats.org/drawingml/2006/main">
              <a:ext uri="{FF2B5EF4-FFF2-40B4-BE49-F238E27FC236}">
                <a16:creationId xmlns:a16="http://schemas.microsoft.com/office/drawing/2014/main" id="{951EA37B-B667-C616-1ECC-D17D6CED5273}"/>
              </a:ext>
            </a:extLst>
          </cdr:cNvPr>
          <cdr:cNvCxnSpPr/>
        </cdr:nvCxnSpPr>
        <cdr:spPr>
          <a:xfrm xmlns:a="http://schemas.openxmlformats.org/drawingml/2006/main">
            <a:off x="3318047" y="1969812"/>
            <a:ext cx="0" cy="396000"/>
          </a:xfrm>
          <a:prstGeom xmlns:a="http://schemas.openxmlformats.org/drawingml/2006/main" prst="line">
            <a:avLst/>
          </a:prstGeom>
          <a:ln xmlns:a="http://schemas.openxmlformats.org/drawingml/2006/main" w="19050">
            <a:prstDash val="sysDash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  <cdr:cxnSp macro="">
        <cdr:nvCxnSpPr>
          <cdr:cNvPr id="11" name="Straight Connector 10">
            <a:extLst xmlns:a="http://schemas.openxmlformats.org/drawingml/2006/main">
              <a:ext uri="{FF2B5EF4-FFF2-40B4-BE49-F238E27FC236}">
                <a16:creationId xmlns:a16="http://schemas.microsoft.com/office/drawing/2014/main" id="{79ABE179-9BF6-8E27-25ED-3F55CC898885}"/>
              </a:ext>
            </a:extLst>
          </cdr:cNvPr>
          <cdr:cNvCxnSpPr/>
        </cdr:nvCxnSpPr>
        <cdr:spPr>
          <a:xfrm xmlns:a="http://schemas.openxmlformats.org/drawingml/2006/main">
            <a:off x="3490767" y="1482132"/>
            <a:ext cx="0" cy="756000"/>
          </a:xfrm>
          <a:prstGeom xmlns:a="http://schemas.openxmlformats.org/drawingml/2006/main" prst="line">
            <a:avLst/>
          </a:prstGeom>
          <a:ln xmlns:a="http://schemas.openxmlformats.org/drawingml/2006/main" w="19050">
            <a:prstDash val="sysDash"/>
          </a:ln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0.25</cdr:x>
      <cdr:y>0</cdr:y>
    </cdr:from>
    <cdr:to>
      <cdr:x>0.75</cdr:x>
      <cdr:y>0.10527</cdr:y>
    </cdr:to>
    <cdr:sp macro="" textlink="">
      <cdr:nvSpPr>
        <cdr:cNvPr id="2" name="TextBox 2">
          <a:extLst xmlns:a="http://schemas.openxmlformats.org/drawingml/2006/main">
            <a:ext uri="{FF2B5EF4-FFF2-40B4-BE49-F238E27FC236}">
              <a16:creationId xmlns:a16="http://schemas.microsoft.com/office/drawing/2014/main" id="{A93D97C9-48F2-7837-5941-837BC3A7ABE7}"/>
            </a:ext>
          </a:extLst>
        </cdr:cNvPr>
        <cdr:cNvSpPr txBox="1"/>
      </cdr:nvSpPr>
      <cdr:spPr>
        <a:xfrm xmlns:a="http://schemas.openxmlformats.org/drawingml/2006/main">
          <a:off x="2822509" y="0"/>
          <a:ext cx="5645021" cy="64633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800" b="1" i="0" u="none" strike="noStrike" kern="1200" spc="0" baseline="0">
              <a:solidFill>
                <a:prstClr val="black"/>
              </a:solidFill>
              <a:latin typeface="+mn-lt"/>
              <a:ea typeface="+mn-ea"/>
              <a:cs typeface="+mn-cs"/>
            </a:defRPr>
          </a:pPr>
          <a:r>
            <a:rPr lang="en-PH" b="1" dirty="0">
              <a:solidFill>
                <a:schemeClr val="accent1">
                  <a:lumMod val="50000"/>
                </a:schemeClr>
              </a:solidFill>
            </a:rPr>
            <a:t>Distribution of 0-17-year-old Patients by Type of Abuse, WCPUs Nationwide, 2022</a:t>
          </a:r>
          <a:endParaRPr lang="en-PH" sz="1800" b="1" dirty="0">
            <a:solidFill>
              <a:schemeClr val="accent1">
                <a:lumMod val="50000"/>
              </a:scheme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014AF-63A8-416D-9357-7A11E7E95DD7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966B2-AA7C-49EE-8CD7-E51DA6FBB432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52199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108D7-8385-73AE-72E1-38FD9CD9ED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60D907-56CB-C665-3E4C-1709CED87F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ECC6F-8748-0497-1A75-F19919D0F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FF57F-4B44-FF86-E710-936CB2454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59474-818E-BCA0-932A-3DC575245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86136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A6579-8670-C60B-4515-6A3033210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7950D6-E28B-ACB6-33CA-406509398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7E68E-F4BC-266A-4FB9-60D74F582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D5C7A-0F38-BA10-CC10-A563677C9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A31CB-F5B9-66AA-9226-6E5DAE25A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94414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7025FC-6FB3-3002-ED6E-4E9C055C4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F8D836-527D-F502-3D31-3D6234A2B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71E7F-45FA-BA2B-97A1-D8DD7A8CB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FEB7F-951D-9681-015D-15FAA0764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73230-4464-6E4B-F87A-83AEECE54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153750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0E1C4-49FA-B173-41E4-3464EEEBA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CE6E8-FEC1-4F73-9748-7D19F9493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304ED-CD1A-5F1E-E84F-35F880B50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6038B-9627-4271-3F86-E2C7D11E9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1ED06-B147-39F9-5199-287CB1625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51851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E9DDA-D847-4BC5-3283-0CD05F050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B1382-1498-843B-800F-C0C0C3C03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11635-EC20-0687-C7A5-9653AE8F1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D8694-81AB-C653-DAA6-452EE2BA0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96EE8D-C2E6-9E3C-532C-35F9617A0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1780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9699B-75A3-0E81-B92E-B5ED4B3E2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4784E-B4F5-E2E1-E2C1-EA74F2F684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B0F70-40B3-DCA9-3453-E7D574C44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C1E97D-5953-AB5A-812F-3A76E50E1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E19B5-5FB8-CE60-EB90-6EC6BA817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B7DB0-1F44-37B9-1C1C-0492DC22E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5539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8D17B-7749-F30F-4273-961117588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4C630-17B2-FE53-03F5-B233A653A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5FF64C-BCDC-EBAB-1F29-2779D5C01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220064-47FA-2B3C-02B9-EABAF2DACF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139432-E4B6-DBEB-9AA7-3AA6BC8869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EFEC34-97C4-95AB-AA25-D89319627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3410D3-3B11-3F08-B2D5-E3BCC955B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176DAE-3C20-F6E1-75E0-422DABAD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86768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B9C57-824E-A143-7F21-62AB98D80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3DE00B-EBE1-8690-A4D4-D4F6AA6E2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538D36-FDBB-9255-2AFA-BEA12FF5E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60EB0A-D1F0-F88A-FCC4-0CEFCC93E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15877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EF9F6E-5D01-B2AD-8174-DE7138FC4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D0A5BC-9354-6F2C-803B-C52F1CEF5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8A61C-0CA8-A831-E075-DCEF40953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37537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F32DD-0FEA-8C99-4051-F909948DC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86141-8CC4-F9CB-EF9E-21E9BE1928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2DF9DE-CBD1-FE6A-C07E-20AC347EBC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9E0344-AD04-E88D-989D-B6D1D95A8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070D69-D01F-519A-A332-B2DCCCBE3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46DA64-2257-06A0-FA3E-5B9A65BFC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567936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22763-C2EE-4B66-D681-04A54C93A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9123C9-9779-11CB-4307-9B4FE2BA2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4E7CFE-E14F-6DE2-AF74-B9C02F13E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EA7C53-2E67-D11E-B20D-7D349803C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F1CA1F-DF08-1FB7-8423-FA45B8FCA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63B41F-1CA3-48A5-E5F9-8061D1F2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0119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5C2D9B-4E8B-5552-9025-07526EEEB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641A84-0C52-94D3-5B98-96CED9472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PH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7C5F7-4A04-FC74-34DF-64D04468C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6CAC1-AC99-4F08-B217-06F26C61E798}" type="datetimeFigureOut">
              <a:rPr lang="en-PH" smtClean="0"/>
              <a:t>1/29/2024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BC3D5-60A5-5F97-8626-D699567A5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70F0A-AC87-10A3-99CB-C1A1B07AB8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DD1FD-00E2-4C62-AE82-05B88A6E14EB}" type="slidenum">
              <a:rPr lang="en-PH" smtClean="0"/>
              <a:t>‹#›</a:t>
            </a:fld>
            <a:endParaRPr lang="en-PH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6354A09-7F47-14EF-F136-C2B5AA8CFB65}"/>
              </a:ext>
            </a:extLst>
          </p:cNvPr>
          <p:cNvSpPr txBox="1"/>
          <p:nvPr userDrawn="1"/>
        </p:nvSpPr>
        <p:spPr>
          <a:xfrm>
            <a:off x="1064030" y="6492873"/>
            <a:ext cx="10289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PH" sz="1200" dirty="0"/>
              <a:t>Source: Women and Children Protection Management Information System (Stand-alone and Web-based Database) by Child Protection Network Foundation, Inc. </a:t>
            </a:r>
          </a:p>
          <a:p>
            <a:endParaRPr lang="en-PH" sz="1200" dirty="0"/>
          </a:p>
        </p:txBody>
      </p:sp>
    </p:spTree>
    <p:extLst>
      <p:ext uri="{BB962C8B-B14F-4D97-AF65-F5344CB8AC3E}">
        <p14:creationId xmlns:p14="http://schemas.microsoft.com/office/powerpoint/2010/main" val="153838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6DFF1-52C9-5727-B1CF-12E05CEA7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522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PH" b="1" dirty="0"/>
              <a:t>WCPU STATISTICS </a:t>
            </a:r>
            <a:br>
              <a:rPr lang="en-PH" b="1" dirty="0"/>
            </a:br>
            <a:r>
              <a:rPr lang="en-PH" b="1" dirty="0"/>
              <a:t>2022</a:t>
            </a:r>
            <a:br>
              <a:rPr lang="en-PH" b="1" dirty="0"/>
            </a:br>
            <a:r>
              <a:rPr lang="en-PH" b="1" dirty="0"/>
              <a:t>Child Protection Network Foundation, Inc.</a:t>
            </a:r>
            <a:br>
              <a:rPr lang="en-PH" b="1" dirty="0"/>
            </a:br>
            <a:br>
              <a:rPr lang="en-PH" b="1" dirty="0"/>
            </a:br>
            <a:r>
              <a:rPr lang="en-PH" sz="1800" b="1" dirty="0"/>
              <a:t>Source: Women and Children Protection Management Information System: Stand-Alone and Web-based Database</a:t>
            </a:r>
            <a:endParaRPr lang="en-PH" b="1" dirty="0"/>
          </a:p>
        </p:txBody>
      </p:sp>
    </p:spTree>
    <p:extLst>
      <p:ext uri="{BB962C8B-B14F-4D97-AF65-F5344CB8AC3E}">
        <p14:creationId xmlns:p14="http://schemas.microsoft.com/office/powerpoint/2010/main" val="244599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ABEB27D-078A-2EBF-55D8-141F4B1AF5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7825850"/>
              </p:ext>
            </p:extLst>
          </p:nvPr>
        </p:nvGraphicFramePr>
        <p:xfrm>
          <a:off x="1216025" y="96520"/>
          <a:ext cx="9759950" cy="6664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5278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CE13695-9259-D632-9369-F9D74BD313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4601307"/>
              </p:ext>
            </p:extLst>
          </p:nvPr>
        </p:nvGraphicFramePr>
        <p:xfrm>
          <a:off x="1043929" y="350752"/>
          <a:ext cx="10507369" cy="5770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0632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8F24EA1-EFF5-98DE-5406-2514394E8B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2323433"/>
              </p:ext>
            </p:extLst>
          </p:nvPr>
        </p:nvGraphicFramePr>
        <p:xfrm>
          <a:off x="717756" y="428405"/>
          <a:ext cx="11031793" cy="5510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3418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E3B0E05-DB05-45BC-B0F9-BA3217C591A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95253857"/>
              </p:ext>
            </p:extLst>
          </p:nvPr>
        </p:nvGraphicFramePr>
        <p:xfrm>
          <a:off x="320040" y="243840"/>
          <a:ext cx="11765279" cy="6614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7223307-CE6D-FF80-5269-81CB3625CADE}"/>
              </a:ext>
            </a:extLst>
          </p:cNvPr>
          <p:cNvSpPr txBox="1"/>
          <p:nvPr/>
        </p:nvSpPr>
        <p:spPr>
          <a:xfrm>
            <a:off x="3331027" y="6224142"/>
            <a:ext cx="7417838" cy="56792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PH" sz="1200" dirty="0"/>
              <a:t>Source: Women and Children Protection Management Information System (Stand-alone and Web-based Database) by Child Protection Network Foundation, Inc. </a:t>
            </a:r>
          </a:p>
        </p:txBody>
      </p:sp>
    </p:spTree>
    <p:extLst>
      <p:ext uri="{BB962C8B-B14F-4D97-AF65-F5344CB8AC3E}">
        <p14:creationId xmlns:p14="http://schemas.microsoft.com/office/powerpoint/2010/main" val="2097257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9C19633-841D-0089-44B2-EDF436A3E8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3019250"/>
              </p:ext>
            </p:extLst>
          </p:nvPr>
        </p:nvGraphicFramePr>
        <p:xfrm>
          <a:off x="953729" y="650687"/>
          <a:ext cx="10284542" cy="4973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6180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ADA91F8-C002-4685-7658-E63B274F10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9361459"/>
              </p:ext>
            </p:extLst>
          </p:nvPr>
        </p:nvGraphicFramePr>
        <p:xfrm>
          <a:off x="1676400" y="213360"/>
          <a:ext cx="10170159" cy="6431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619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80ED1E3-B0AD-1C42-2C1E-A205FD18AB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1796380"/>
              </p:ext>
            </p:extLst>
          </p:nvPr>
        </p:nvGraphicFramePr>
        <p:xfrm>
          <a:off x="1827296" y="950092"/>
          <a:ext cx="8063154" cy="4957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8B1B6B6-9F14-4A34-680A-F898678E0BE1}"/>
              </a:ext>
            </a:extLst>
          </p:cNvPr>
          <p:cNvSpPr txBox="1"/>
          <p:nvPr/>
        </p:nvSpPr>
        <p:spPr>
          <a:xfrm>
            <a:off x="2301550" y="419878"/>
            <a:ext cx="8521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000" b="1" dirty="0">
                <a:solidFill>
                  <a:schemeClr val="accent1">
                    <a:lumMod val="50000"/>
                  </a:schemeClr>
                </a:solidFill>
              </a:rPr>
              <a:t>Perpetrators of Child Sexual Abuse by Relationship to Victim, PGH-CPU, 2022</a:t>
            </a:r>
          </a:p>
        </p:txBody>
      </p:sp>
    </p:spTree>
    <p:extLst>
      <p:ext uri="{BB962C8B-B14F-4D97-AF65-F5344CB8AC3E}">
        <p14:creationId xmlns:p14="http://schemas.microsoft.com/office/powerpoint/2010/main" val="963138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5BD6DC1-009F-F72F-12FA-D631929D7F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156237"/>
              </p:ext>
            </p:extLst>
          </p:nvPr>
        </p:nvGraphicFramePr>
        <p:xfrm>
          <a:off x="531847" y="766916"/>
          <a:ext cx="11128305" cy="52419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79B7AFE-B8B0-0B34-4551-0E7591F34C67}"/>
              </a:ext>
            </a:extLst>
          </p:cNvPr>
          <p:cNvSpPr txBox="1"/>
          <p:nvPr/>
        </p:nvSpPr>
        <p:spPr>
          <a:xfrm>
            <a:off x="2762865" y="366806"/>
            <a:ext cx="81312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PH" sz="2000" b="1" dirty="0">
                <a:solidFill>
                  <a:schemeClr val="accent1">
                    <a:lumMod val="50000"/>
                  </a:schemeClr>
                </a:solidFill>
              </a:rPr>
              <a:t>Number of New Patients of WCPUs Nationwide per year, 2004-2022</a:t>
            </a:r>
          </a:p>
        </p:txBody>
      </p:sp>
    </p:spTree>
    <p:extLst>
      <p:ext uri="{BB962C8B-B14F-4D97-AF65-F5344CB8AC3E}">
        <p14:creationId xmlns:p14="http://schemas.microsoft.com/office/powerpoint/2010/main" val="4138900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D8F618B-5305-11E0-B22E-18560F38294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1322025"/>
              </p:ext>
            </p:extLst>
          </p:nvPr>
        </p:nvGraphicFramePr>
        <p:xfrm>
          <a:off x="678527" y="233769"/>
          <a:ext cx="11290041" cy="6139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7012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214E920-1C3D-4495-E77D-6EE765C047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8081766"/>
              </p:ext>
            </p:extLst>
          </p:nvPr>
        </p:nvGraphicFramePr>
        <p:xfrm>
          <a:off x="1603000" y="987137"/>
          <a:ext cx="9211180" cy="4428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21E2F97-FB72-114B-47FF-4D1DE744129D}"/>
              </a:ext>
            </a:extLst>
          </p:cNvPr>
          <p:cNvSpPr txBox="1"/>
          <p:nvPr/>
        </p:nvSpPr>
        <p:spPr>
          <a:xfrm>
            <a:off x="2667830" y="239881"/>
            <a:ext cx="7081520" cy="7472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defRPr sz="2128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PH" dirty="0">
                <a:solidFill>
                  <a:schemeClr val="accent1">
                    <a:lumMod val="50000"/>
                  </a:schemeClr>
                </a:solidFill>
              </a:rPr>
              <a:t>Distribution of Patients by Sex by Type of Abuse </a:t>
            </a:r>
          </a:p>
          <a:p>
            <a:pPr algn="ctr" rtl="0">
              <a:defRPr sz="2128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PH" dirty="0">
                <a:solidFill>
                  <a:schemeClr val="accent1">
                    <a:lumMod val="50000"/>
                  </a:schemeClr>
                </a:solidFill>
              </a:rPr>
              <a:t>WCPUs Nationwide, 2022</a:t>
            </a:r>
          </a:p>
        </p:txBody>
      </p:sp>
    </p:spTree>
    <p:extLst>
      <p:ext uri="{BB962C8B-B14F-4D97-AF65-F5344CB8AC3E}">
        <p14:creationId xmlns:p14="http://schemas.microsoft.com/office/powerpoint/2010/main" val="1096077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3A83AB0-A530-8B15-BF2D-802CF3DF49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0519732"/>
              </p:ext>
            </p:extLst>
          </p:nvPr>
        </p:nvGraphicFramePr>
        <p:xfrm>
          <a:off x="1076134" y="843266"/>
          <a:ext cx="10196052" cy="4552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4506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2154</TotalTime>
  <Words>305</Words>
  <Application>Microsoft Office PowerPoint</Application>
  <PresentationFormat>Widescreen</PresentationFormat>
  <Paragraphs>101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WCPU STATISTICS  2022 Child Protection Network Foundation, Inc.  Source: Women and Children Protection Management Information System: Stand-Alone and Web-based Database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Tere Clemente</dc:creator>
  <cp:lastModifiedBy>Tere Clemente</cp:lastModifiedBy>
  <cp:revision>26</cp:revision>
  <dcterms:created xsi:type="dcterms:W3CDTF">2023-05-17T09:09:46Z</dcterms:created>
  <dcterms:modified xsi:type="dcterms:W3CDTF">2024-01-29T10:28:44Z</dcterms:modified>
</cp:coreProperties>
</file>